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36" d="100"/>
          <a:sy n="136" d="100"/>
        </p:scale>
        <p:origin x="-166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3112529881"/>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 Id="rId3" Type="http://schemas.openxmlformats.org/officeDocument/2006/relationships/hyperlink" Target="http://drupal.org/node/id" TargetMode="Externa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 Id="rId3" Type="http://schemas.openxmlformats.org/officeDocument/2006/relationships/hyperlink" Target="http://drupal.org/node/id" TargetMode="Externa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Shape 4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3" name="Shape 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b="1"/>
              <a:t>Max: </a:t>
            </a:r>
            <a:r>
              <a:rPr lang="en"/>
              <a:t>Welcome to Git Super Basics. My name is Max Bronsema and I work at Western Washington University in Bellingham, WA.</a:t>
            </a:r>
          </a:p>
          <a:p>
            <a:pPr lvl="0" rtl="0">
              <a:buNone/>
            </a:pPr>
            <a:r>
              <a:rPr lang="en"/>
              <a:t> </a:t>
            </a:r>
          </a:p>
          <a:p>
            <a:pPr lvl="0" rtl="0">
              <a:buNone/>
            </a:pPr>
            <a:r>
              <a:rPr lang="en" b="1"/>
              <a:t>Vid: </a:t>
            </a:r>
            <a:r>
              <a:rPr lang="en"/>
              <a:t>My name is Vid Rowan and I work at the University of Oregon. We hope you are in the right room. As you get settled please take a look at the reference sheet to prime yourselves on the vocabulary. </a:t>
            </a:r>
          </a:p>
          <a:p>
            <a:endParaRPr lang="en"/>
          </a:p>
          <a:p>
            <a:pPr lvl="0" rtl="0">
              <a:buNone/>
            </a:pPr>
            <a:r>
              <a:rPr lang="en" b="1"/>
              <a:t>Max: </a:t>
            </a:r>
            <a:r>
              <a:rPr lang="en"/>
              <a:t>Vid and I use git at our jobs at WWU and the UO and what we will be sharing with you are some basic methods of using git. In git there are many ways to accomplish a task so if you have seen it done differently it is probably a valid way to do it. If you use git a lot, you may not get much from this session, but if you are new to it or have never touched it except to install it prior to this session you are in the right place. </a:t>
            </a:r>
          </a:p>
          <a:p>
            <a:endParaRPr lang="en"/>
          </a:p>
          <a:p>
            <a:pPr lvl="0" rtl="0">
              <a:buNone/>
            </a:pPr>
            <a:r>
              <a:rPr lang="en" b="1"/>
              <a:t>Next Slide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b="1"/>
              <a:t>Max: </a:t>
            </a:r>
            <a:r>
              <a:rPr lang="en"/>
              <a:t>The git log allows you to look into what has been happening in the repository. Here you will be able to see the list of commits in the project and the commit message. The command is straightforward.</a:t>
            </a:r>
          </a:p>
          <a:p>
            <a:endParaRPr lang="en"/>
          </a:p>
          <a:p>
            <a:pPr lvl="0" rtl="0">
              <a:buNone/>
            </a:pPr>
            <a:r>
              <a:rPr lang="en"/>
              <a:t>$git log</a:t>
            </a:r>
          </a:p>
          <a:p>
            <a:endParaRPr lang="en"/>
          </a:p>
          <a:p>
            <a:pPr lvl="0" rtl="0">
              <a:buNone/>
            </a:pPr>
            <a:r>
              <a:rPr lang="en"/>
              <a:t>Now, what does all of this stuff mean. The first part of what you see is the Commit Hash. This is a unique identifier for the filesystem at the time the commit was made. You can move your file system to any commit if you know the hash. </a:t>
            </a:r>
          </a:p>
          <a:p>
            <a:endParaRPr lang="en"/>
          </a:p>
          <a:p>
            <a:pPr lvl="0" rtl="0">
              <a:buNone/>
            </a:pPr>
            <a:r>
              <a:rPr lang="en"/>
              <a:t>The second part is the author tag that is set by each user and their email address. </a:t>
            </a:r>
          </a:p>
          <a:p>
            <a:endParaRPr lang="en"/>
          </a:p>
          <a:p>
            <a:pPr lvl="0" rtl="0">
              <a:buNone/>
            </a:pPr>
            <a:r>
              <a:rPr lang="en"/>
              <a:t>Third is the date down to the second for the commit. </a:t>
            </a:r>
            <a:r>
              <a:rPr lang="en">
                <a:solidFill>
                  <a:srgbClr val="FF0000"/>
                </a:solidFill>
              </a:rPr>
              <a:t>(Research more about the default date format)</a:t>
            </a:r>
          </a:p>
          <a:p>
            <a:endParaRPr lang="en">
              <a:solidFill>
                <a:srgbClr val="FF0000"/>
              </a:solidFill>
            </a:endParaRPr>
          </a:p>
          <a:p>
            <a:pPr lvl="0" rtl="0">
              <a:buNone/>
            </a:pPr>
            <a:r>
              <a:rPr lang="en"/>
              <a:t>The 4th part is the commit message itself. </a:t>
            </a:r>
          </a:p>
          <a:p>
            <a:endParaRPr lang="en"/>
          </a:p>
          <a:p>
            <a:pPr lvl="0" rtl="0">
              <a:buNone/>
            </a:pPr>
            <a:r>
              <a:rPr lang="en" b="1">
                <a:solidFill>
                  <a:srgbClr val="980000"/>
                </a:solidFill>
              </a:rPr>
              <a:t>Vid: </a:t>
            </a:r>
            <a:r>
              <a:rPr lang="en">
                <a:solidFill>
                  <a:srgbClr val="980000"/>
                </a:solidFill>
              </a:rPr>
              <a:t>We can use the git log information in the following ways.</a:t>
            </a:r>
          </a:p>
          <a:p>
            <a:pPr marL="457200" lvl="0" indent="-317500" rtl="0">
              <a:buClr>
                <a:srgbClr val="980000"/>
              </a:buClr>
              <a:buSzPct val="127272"/>
              <a:buFont typeface="Arial"/>
              <a:buAutoNum type="arabicPeriod"/>
            </a:pPr>
            <a:r>
              <a:rPr lang="en">
                <a:solidFill>
                  <a:srgbClr val="980000"/>
                </a:solidFill>
              </a:rPr>
              <a:t>Knowing the commit hash lets us revert back to that particular point in time.</a:t>
            </a:r>
          </a:p>
          <a:p>
            <a:pPr marL="457200" lvl="0" indent="-317500" rtl="0">
              <a:buClr>
                <a:srgbClr val="980000"/>
              </a:buClr>
              <a:buSzPct val="127272"/>
              <a:buFont typeface="Arial"/>
              <a:buAutoNum type="arabicPeriod"/>
            </a:pPr>
            <a:r>
              <a:rPr lang="en">
                <a:solidFill>
                  <a:srgbClr val="980000"/>
                </a:solidFill>
              </a:rPr>
              <a:t>We can see who made the commit if we are working jointly on a project.</a:t>
            </a:r>
          </a:p>
          <a:p>
            <a:pPr marL="457200" lvl="0" indent="-317500" rtl="0">
              <a:buClr>
                <a:srgbClr val="980000"/>
              </a:buClr>
              <a:buSzPct val="127272"/>
              <a:buFont typeface="Arial"/>
              <a:buAutoNum type="arabicPeriod"/>
            </a:pPr>
            <a:r>
              <a:rPr lang="en">
                <a:solidFill>
                  <a:srgbClr val="980000"/>
                </a:solidFill>
              </a:rPr>
              <a:t>We can see a diff of what changed with each commit. $ git log -p -3   (the -3 just limits the commits shown to 3)</a:t>
            </a:r>
          </a:p>
          <a:p>
            <a:pPr marL="457200" lvl="0" indent="-317500" rtl="0">
              <a:buClr>
                <a:srgbClr val="980000"/>
              </a:buClr>
              <a:buSzPct val="127272"/>
              <a:buFont typeface="Arial"/>
              <a:buAutoNum type="arabicPeriod"/>
            </a:pPr>
            <a:r>
              <a:rPr lang="en">
                <a:solidFill>
                  <a:srgbClr val="980000"/>
                </a:solidFill>
              </a:rPr>
              <a:t>Using -stat we can see stats, the number of insertions and deletes on each commit $ git log --stat</a:t>
            </a:r>
          </a:p>
          <a:p>
            <a:endParaRPr lang="en">
              <a:solidFill>
                <a:srgbClr val="980000"/>
              </a:solidFill>
            </a:endParaRPr>
          </a:p>
          <a:p>
            <a:pPr lvl="0" rtl="0">
              <a:buNone/>
            </a:pPr>
            <a:r>
              <a:rPr lang="en" b="1"/>
              <a:t>Max: </a:t>
            </a:r>
            <a:r>
              <a:rPr lang="en"/>
              <a:t>The git log becomes more useful as the projects become complex and are great when you create branches.</a:t>
            </a:r>
          </a:p>
          <a:p>
            <a:endParaRPr lang="en"/>
          </a:p>
          <a:p>
            <a:pPr lvl="0" rtl="0">
              <a:buNone/>
            </a:pPr>
            <a:r>
              <a:rPr lang="en" b="1"/>
              <a:t>Next Slide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4" name="Shape 12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Clr>
                <a:srgbClr val="000000"/>
              </a:buClr>
              <a:buSzPct val="100000"/>
              <a:buFont typeface="Arial"/>
              <a:buNone/>
            </a:pPr>
            <a:r>
              <a:rPr lang="en"/>
              <a:t>Note: When creating a local branch you'll want to set the upstream branch to track: 'git branch --set-upstream screenshots origin/screenshots'</a:t>
            </a:r>
          </a:p>
          <a:p>
            <a:endParaRPr lang="en"/>
          </a:p>
          <a:p>
            <a:pPr lvl="0" rtl="0">
              <a:buClr>
                <a:srgbClr val="000000"/>
              </a:buClr>
              <a:buSzPct val="100000"/>
              <a:buFont typeface="Arial"/>
              <a:buNone/>
            </a:pPr>
            <a:r>
              <a:rPr lang="en" b="1"/>
              <a:t>Vid: </a:t>
            </a:r>
            <a:r>
              <a:rPr lang="en"/>
              <a:t>A git branch takes a snapshot of your present code and then allows you to make changes without the code at the time you create the branch. When you are done working in a branch you can switch to another branch and if necessary, merge the changes together. In Drupal branches are often used when you are trying to create a patch for a module or core issue. </a:t>
            </a:r>
          </a:p>
          <a:p>
            <a:endParaRPr lang="en"/>
          </a:p>
          <a:p>
            <a:pPr lvl="0" rtl="0">
              <a:buClr>
                <a:srgbClr val="000000"/>
              </a:buClr>
              <a:buSzPct val="100000"/>
              <a:buFont typeface="Arial"/>
              <a:buNone/>
            </a:pPr>
            <a:r>
              <a:rPr lang="en" b="1"/>
              <a:t>Max: </a:t>
            </a:r>
            <a:r>
              <a:rPr lang="en"/>
              <a:t>To create a new branch, first make sure the branch you are currently on has no outstanding commits, or staged files. </a:t>
            </a:r>
          </a:p>
          <a:p>
            <a:endParaRPr lang="en"/>
          </a:p>
          <a:p>
            <a:pPr lvl="0" rtl="0">
              <a:buClr>
                <a:srgbClr val="000000"/>
              </a:buClr>
              <a:buSzPct val="100000"/>
              <a:buFont typeface="Arial"/>
              <a:buNone/>
            </a:pPr>
            <a:r>
              <a:rPr lang="en"/>
              <a:t>	$ git status</a:t>
            </a:r>
          </a:p>
          <a:p>
            <a:endParaRPr lang="en"/>
          </a:p>
          <a:p>
            <a:pPr lvl="0" rtl="0">
              <a:buClr>
                <a:srgbClr val="000000"/>
              </a:buClr>
              <a:buSzPct val="100000"/>
              <a:buFont typeface="Arial"/>
              <a:buNone/>
            </a:pPr>
            <a:r>
              <a:rPr lang="en"/>
              <a:t>If there are changes, make sure to commit the changes before proceeding. </a:t>
            </a:r>
          </a:p>
          <a:p>
            <a:endParaRPr lang="en"/>
          </a:p>
          <a:p>
            <a:pPr lvl="0" rtl="0">
              <a:buClr>
                <a:srgbClr val="000000"/>
              </a:buClr>
              <a:buSzPct val="100000"/>
              <a:buFont typeface="Arial"/>
              <a:buNone/>
            </a:pPr>
            <a:r>
              <a:rPr lang="en"/>
              <a:t>$ git commit . -am "Change description."</a:t>
            </a:r>
          </a:p>
          <a:p>
            <a:endParaRPr lang="en"/>
          </a:p>
          <a:p>
            <a:pPr lvl="0" rtl="0">
              <a:buClr>
                <a:srgbClr val="000000"/>
              </a:buClr>
              <a:buSzPct val="100000"/>
              <a:buFont typeface="Arial"/>
              <a:buNone/>
            </a:pPr>
            <a:r>
              <a:rPr lang="en"/>
              <a:t>The shorthand for creating a branch and automatically switching to it is </a:t>
            </a:r>
          </a:p>
          <a:p>
            <a:endParaRPr lang="en"/>
          </a:p>
          <a:p>
            <a:pPr lvl="0" rtl="0">
              <a:buClr>
                <a:srgbClr val="000000"/>
              </a:buClr>
              <a:buSzPct val="100000"/>
              <a:buFont typeface="Arial"/>
              <a:buNone/>
            </a:pPr>
            <a:r>
              <a:rPr lang="en"/>
              <a:t>$ git checkout -b branchName</a:t>
            </a:r>
          </a:p>
          <a:p>
            <a:endParaRPr lang="en"/>
          </a:p>
          <a:p>
            <a:pPr lvl="0" rtl="0">
              <a:buClr>
                <a:srgbClr val="000000"/>
              </a:buClr>
              <a:buSzPct val="100000"/>
              <a:buFont typeface="Arial"/>
              <a:buNone/>
            </a:pPr>
            <a:r>
              <a:rPr lang="en"/>
              <a:t>Once you do this the filesystem is now aware of the newly checked out branch and not your previous branch. As you make changes in this code you are diverging from the master branch. </a:t>
            </a:r>
          </a:p>
          <a:p>
            <a:endParaRPr lang="en"/>
          </a:p>
          <a:p>
            <a:pPr lvl="0" rtl="0">
              <a:buClr>
                <a:srgbClr val="000000"/>
              </a:buClr>
              <a:buSzPct val="100000"/>
              <a:buFont typeface="Arial"/>
              <a:buNone/>
            </a:pPr>
            <a:r>
              <a:rPr lang="en"/>
              <a:t>You can switch back to the master or another branch at any time. To see the differences between branches you will want to use a diff tool if the changes are more than a few lines of code. </a:t>
            </a:r>
          </a:p>
          <a:p>
            <a:endParaRPr lang="en"/>
          </a:p>
          <a:p>
            <a:pPr lvl="0" rtl="0">
              <a:buClr>
                <a:srgbClr val="000000"/>
              </a:buClr>
              <a:buSzPct val="100000"/>
              <a:buFont typeface="Arial"/>
              <a:buNone/>
            </a:pPr>
            <a:r>
              <a:rPr lang="en"/>
              <a:t>To delete a branch simply use -d to remove the branch. -D will force remove it.</a:t>
            </a:r>
          </a:p>
          <a:p>
            <a:endParaRPr lang="en"/>
          </a:p>
          <a:p>
            <a:pPr lvl="0" rtl="0">
              <a:buClr>
                <a:srgbClr val="000000"/>
              </a:buClr>
              <a:buSzPct val="100000"/>
              <a:buFont typeface="Arial"/>
              <a:buNone/>
            </a:pPr>
            <a:r>
              <a:rPr lang="en"/>
              <a:t>$git checkout -d branchName</a:t>
            </a:r>
          </a:p>
          <a:p>
            <a:endParaRPr lang="en"/>
          </a:p>
          <a:p>
            <a:pPr lvl="0" rtl="0">
              <a:buClr>
                <a:srgbClr val="000000"/>
              </a:buClr>
              <a:buSzPct val="100000"/>
              <a:buFont typeface="Arial"/>
              <a:buNone/>
            </a:pPr>
            <a:r>
              <a:rPr lang="en" b="1"/>
              <a:t>Next Slide</a:t>
            </a:r>
          </a:p>
          <a:p>
            <a:endParaRPr lang="en" b="1"/>
          </a:p>
          <a:p>
            <a:endParaRPr lang="en" b="1"/>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3" name="Shape 1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b="1"/>
              <a:t>Vid: </a:t>
            </a:r>
            <a:r>
              <a:rPr lang="en"/>
              <a:t>A diff is a comparison between two files which shows the differences. Using git you can merge the changes between a file on different branches. You sometimes need to do this when moving your changes into a branch that has been updated.</a:t>
            </a:r>
          </a:p>
          <a:p>
            <a:endParaRPr lang="en"/>
          </a:p>
          <a:p>
            <a:pPr lvl="0" rtl="0">
              <a:buNone/>
            </a:pPr>
            <a:r>
              <a:rPr lang="en"/>
              <a:t>$ git diff </a:t>
            </a:r>
          </a:p>
          <a:p>
            <a:endParaRPr lang="en"/>
          </a:p>
          <a:p>
            <a:pPr lvl="0" rtl="0">
              <a:buNone/>
            </a:pPr>
            <a:r>
              <a:rPr lang="en"/>
              <a:t>with no options will show the differences between the files that are not yet staged.</a:t>
            </a:r>
          </a:p>
          <a:p>
            <a:endParaRPr lang="en"/>
          </a:p>
          <a:p>
            <a:pPr lvl="0" rtl="0">
              <a:buNone/>
            </a:pPr>
            <a:r>
              <a:rPr lang="en"/>
              <a:t>$ git dff --staged </a:t>
            </a:r>
          </a:p>
          <a:p>
            <a:endParaRPr lang="en"/>
          </a:p>
          <a:p>
            <a:pPr lvl="0" rtl="0">
              <a:buNone/>
            </a:pPr>
            <a:r>
              <a:rPr lang="en"/>
              <a:t>shows the diff of files that have been staged.</a:t>
            </a:r>
          </a:p>
          <a:p>
            <a:endParaRPr lang="en"/>
          </a:p>
          <a:p>
            <a:pPr lvl="0" rtl="0">
              <a:buNone/>
            </a:pPr>
            <a:r>
              <a:rPr lang="en"/>
              <a:t>$git diff hash1 hash2 </a:t>
            </a:r>
          </a:p>
          <a:p>
            <a:endParaRPr lang="en"/>
          </a:p>
          <a:p>
            <a:pPr lvl="0" rtl="0">
              <a:buNone/>
            </a:pPr>
            <a:r>
              <a:rPr lang="en"/>
              <a:t>will show the difference between the two commits specified by the hash. --stat will give you the stats and not the diff.</a:t>
            </a:r>
          </a:p>
          <a:p>
            <a:endParaRPr lang="en"/>
          </a:p>
          <a:p>
            <a:pPr lvl="0" rtl="0">
              <a:buNone/>
            </a:pPr>
            <a:r>
              <a:rPr lang="en"/>
              <a:t>The default diff tool can be a bit clunky. I prefer to use diffmerge. e.g. $ git difftool -t diffmerge file|hash|branch</a:t>
            </a:r>
          </a:p>
          <a:p>
            <a:endParaRPr lang="en"/>
          </a:p>
          <a:p>
            <a:pPr lvl="0" rtl="0">
              <a:buNone/>
            </a:pPr>
            <a:r>
              <a:rPr lang="en"/>
              <a:t>To go back one commit after another, use this nice line created by Vid"</a:t>
            </a:r>
          </a:p>
          <a:p>
            <a:endParaRPr lang="en"/>
          </a:p>
          <a:p>
            <a:pPr lvl="0" rtl="0">
              <a:buNone/>
            </a:pPr>
            <a:r>
              <a:rPr lang="en"/>
              <a:t>$ git checkout HEAD~1;git diff HEAD^ --stat</a:t>
            </a:r>
          </a:p>
          <a:p>
            <a:endParaRPr lang="en"/>
          </a:p>
          <a:p>
            <a:pPr lvl="0" rtl="0">
              <a:buNone/>
            </a:pPr>
            <a:r>
              <a:rPr lang="en"/>
              <a:t>$ git checkout master;</a:t>
            </a:r>
          </a:p>
          <a:p>
            <a:pPr lvl="0" rtl="0">
              <a:buNone/>
            </a:pPr>
            <a:r>
              <a:rPr lang="en"/>
              <a:t>$ git difftool -t diffmerge styles riddles.html</a:t>
            </a:r>
          </a:p>
          <a:p>
            <a:pPr>
              <a:buNone/>
            </a:pPr>
            <a:r>
              <a:rPr lang="en" b="1"/>
              <a:t>Next slide.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1" name="Shape 14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b="1"/>
              <a:t>Max: </a:t>
            </a:r>
            <a:r>
              <a:rPr lang="en"/>
              <a:t>Now that you can create branches and generate diffs patches can make some sense. Patches in git simply identify files and then make changes to them. Patches are convenient because you can be working in a branch and then diff your branch against the production branch to create a patch. Now anyone else with the same production branch can apply the patch over a myriad of files. No need to make changes by hand. </a:t>
            </a:r>
          </a:p>
          <a:p>
            <a:endParaRPr lang="en"/>
          </a:p>
          <a:p>
            <a:pPr lvl="0" rtl="0">
              <a:buNone/>
            </a:pPr>
            <a:r>
              <a:rPr lang="en"/>
              <a:t>To create a patch (The Drupal Way http://drupal.org/node/707484):</a:t>
            </a:r>
          </a:p>
          <a:p>
            <a:endParaRPr lang="en"/>
          </a:p>
          <a:p>
            <a:pPr lvl="0" rtl="0">
              <a:buNone/>
            </a:pPr>
            <a:r>
              <a:rPr lang="en"/>
              <a:t>(Make a patch from alternatestyle to styles)</a:t>
            </a:r>
          </a:p>
          <a:p>
            <a:endParaRPr lang="en"/>
          </a:p>
          <a:p>
            <a:pPr marL="457200" lvl="0" indent="-317500" rtl="0">
              <a:buClr>
                <a:srgbClr val="000000"/>
              </a:buClr>
              <a:buSzPct val="127272"/>
              <a:buFont typeface="Arial"/>
              <a:buAutoNum type="arabicPeriod"/>
            </a:pPr>
            <a:r>
              <a:rPr lang="en"/>
              <a:t>Ensure you have the latest version of the code you wish to create a patch for.</a:t>
            </a:r>
          </a:p>
          <a:p>
            <a:pPr marL="457200" lvl="0" indent="-317500" rtl="0">
              <a:buClr>
                <a:srgbClr val="000000"/>
              </a:buClr>
              <a:buSzPct val="127272"/>
              <a:buFont typeface="Arial"/>
              <a:buAutoNum type="arabicPeriod"/>
            </a:pPr>
            <a:r>
              <a:rPr lang="en"/>
              <a:t>Create a new branch with the following format. $ git branch [IssueNumber]-[IssueDescription]</a:t>
            </a:r>
          </a:p>
          <a:p>
            <a:pPr marL="914400" lvl="1" indent="-317500" rtl="0">
              <a:buClr>
                <a:srgbClr val="000000"/>
              </a:buClr>
              <a:buSzPct val="127272"/>
              <a:buFont typeface="Arial"/>
              <a:buAutoNum type="alphaLcPeriod"/>
            </a:pPr>
            <a:r>
              <a:rPr lang="en"/>
              <a:t>The issue number is the node number on drupal.org</a:t>
            </a:r>
          </a:p>
          <a:p>
            <a:pPr marL="457200" lvl="0" indent="-317500" rtl="0">
              <a:buClr>
                <a:srgbClr val="000000"/>
              </a:buClr>
              <a:buSzPct val="127272"/>
              <a:buFont typeface="Arial"/>
              <a:buAutoNum type="arabicPeriod"/>
            </a:pPr>
            <a:r>
              <a:rPr lang="en"/>
              <a:t>Make your changes. When you are done making the changes use diff to see the changes that will go into the main code. $ git diff branchToDiffAgainst</a:t>
            </a:r>
          </a:p>
          <a:p>
            <a:pPr marL="457200" lvl="0" indent="-317500" rtl="0">
              <a:buClr>
                <a:srgbClr val="000000"/>
              </a:buClr>
              <a:buSzPct val="127272"/>
              <a:buFont typeface="Arial"/>
              <a:buAutoNum type="arabicPeriod"/>
            </a:pPr>
            <a:r>
              <a:rPr lang="en"/>
              <a:t>If everything looks good. Stage and commit your changes. $ git -am "Patch to fix issue # 123456789."</a:t>
            </a:r>
          </a:p>
          <a:p>
            <a:pPr marL="457200" lvl="0" indent="-317500" rtl="0">
              <a:buClr>
                <a:srgbClr val="000000"/>
              </a:buClr>
              <a:buSzPct val="127272"/>
              <a:buFont typeface="Arial"/>
              <a:buAutoNum type="arabicPeriod"/>
            </a:pPr>
            <a:r>
              <a:rPr lang="en"/>
              <a:t>git diff branchToDiffAgainst &gt; [project_name]-[short_description]-[issue-number]-[comment-number].patch </a:t>
            </a:r>
          </a:p>
          <a:p>
            <a:pPr lvl="0" rtl="0">
              <a:lnSpc>
                <a:spcPct val="115000"/>
              </a:lnSpc>
              <a:spcBef>
                <a:spcPts val="1400"/>
              </a:spcBef>
              <a:spcAft>
                <a:spcPts val="400"/>
              </a:spcAft>
              <a:buNone/>
            </a:pPr>
            <a:r>
              <a:rPr lang="en"/>
              <a:t>Applying a patch:</a:t>
            </a:r>
          </a:p>
          <a:p>
            <a:endParaRPr lang="en"/>
          </a:p>
          <a:p>
            <a:pPr marL="457200" lvl="0" indent="-298450" rtl="0">
              <a:lnSpc>
                <a:spcPct val="115000"/>
              </a:lnSpc>
              <a:buClr>
                <a:srgbClr val="000000"/>
              </a:buClr>
              <a:buSzPct val="100000"/>
              <a:buFont typeface="Arial"/>
              <a:buAutoNum type="arabicPeriod"/>
            </a:pPr>
            <a:r>
              <a:rPr lang="en"/>
              <a:t>Make sure you have committed any current changes, git status should be clean.</a:t>
            </a:r>
          </a:p>
          <a:p>
            <a:pPr marL="457200" lvl="0" indent="-298450" rtl="0">
              <a:lnSpc>
                <a:spcPct val="115000"/>
              </a:lnSpc>
              <a:buClr>
                <a:srgbClr val="000000"/>
              </a:buClr>
              <a:buSzPct val="100000"/>
              <a:buFont typeface="Arial"/>
              <a:buAutoNum type="arabicPeriod"/>
            </a:pPr>
            <a:r>
              <a:rPr lang="en"/>
              <a:t>Download and save the file as a .patch file</a:t>
            </a:r>
          </a:p>
          <a:p>
            <a:pPr marL="457200" lvl="0" indent="-298450" rtl="0">
              <a:lnSpc>
                <a:spcPct val="115000"/>
              </a:lnSpc>
              <a:buClr>
                <a:srgbClr val="000000"/>
              </a:buClr>
              <a:buSzPct val="100000"/>
              <a:buFont typeface="Arial"/>
              <a:buAutoNum type="arabicPeriod"/>
            </a:pPr>
            <a:r>
              <a:rPr lang="en"/>
              <a:t>Navigate to the module or core system you wish to apply the patch for</a:t>
            </a:r>
          </a:p>
          <a:p>
            <a:pPr marL="457200" lvl="0" indent="-298450" rtl="0">
              <a:lnSpc>
                <a:spcPct val="115000"/>
              </a:lnSpc>
              <a:buClr>
                <a:srgbClr val="000000"/>
              </a:buClr>
              <a:buSzPct val="100000"/>
              <a:buFont typeface="Arial"/>
              <a:buAutoNum type="arabicPeriod"/>
            </a:pPr>
            <a:r>
              <a:rPr lang="en"/>
              <a:t>Test the patch and then apply it.</a:t>
            </a:r>
          </a:p>
          <a:p>
            <a:pPr marL="914400" lvl="1" indent="-298450" rtl="0">
              <a:lnSpc>
                <a:spcPct val="115000"/>
              </a:lnSpc>
              <a:buClr>
                <a:srgbClr val="000000"/>
              </a:buClr>
              <a:buSzPct val="100000"/>
              <a:buFont typeface="Arial"/>
              <a:buAutoNum type="alphaLcPeriod"/>
            </a:pPr>
            <a:r>
              <a:rPr lang="en"/>
              <a:t>$ git apply --check /path/to/patch</a:t>
            </a:r>
          </a:p>
          <a:p>
            <a:pPr marL="914400" lvl="1" indent="-298450" rtl="0">
              <a:lnSpc>
                <a:spcPct val="115000"/>
              </a:lnSpc>
              <a:buClr>
                <a:srgbClr val="000000"/>
              </a:buClr>
              <a:buSzPct val="100000"/>
              <a:buFont typeface="Arial"/>
              <a:buAutoNum type="alphaLcPeriod"/>
            </a:pPr>
            <a:r>
              <a:rPr lang="en"/>
              <a:t>$ git apply -v /path/to/patch</a:t>
            </a:r>
          </a:p>
          <a:p>
            <a:pPr marL="457200" lvl="0" indent="-298450" rtl="0">
              <a:lnSpc>
                <a:spcPct val="115000"/>
              </a:lnSpc>
              <a:buClr>
                <a:srgbClr val="000000"/>
              </a:buClr>
              <a:buSzPct val="100000"/>
              <a:buFont typeface="Arial"/>
              <a:buAutoNum type="arabicPeriod"/>
            </a:pPr>
            <a:r>
              <a:rPr lang="en"/>
              <a:t>Test the changes and if you are happy, commit the changes. If you are unhappy, discard the changes.</a:t>
            </a:r>
          </a:p>
          <a:p>
            <a:pPr marL="914400" lvl="1" indent="-298450" rtl="0">
              <a:lnSpc>
                <a:spcPct val="115000"/>
              </a:lnSpc>
              <a:buClr>
                <a:srgbClr val="000000"/>
              </a:buClr>
              <a:buSzPct val="100000"/>
              <a:buFont typeface="Arial"/>
              <a:buAutoNum type="alphaLcPeriod"/>
            </a:pPr>
            <a:r>
              <a:rPr lang="en"/>
              <a:t>To commit the patch</a:t>
            </a:r>
          </a:p>
          <a:p>
            <a:pPr marL="1371600" lvl="2" indent="-298450" rtl="0">
              <a:lnSpc>
                <a:spcPct val="115000"/>
              </a:lnSpc>
              <a:buClr>
                <a:srgbClr val="000000"/>
              </a:buClr>
              <a:buSzPct val="100000"/>
              <a:buFont typeface="Arial"/>
              <a:buAutoNum type="romanLcPeriod"/>
            </a:pPr>
            <a:r>
              <a:rPr lang="en"/>
              <a:t>$ git commit -m “Applied patch</a:t>
            </a:r>
            <a:r>
              <a:rPr lang="en">
                <a:hlinkClick r:id="rId3"/>
              </a:rPr>
              <a:t> </a:t>
            </a:r>
            <a:r>
              <a:rPr lang="en" u="sng">
                <a:solidFill>
                  <a:srgbClr val="1155CC"/>
                </a:solidFill>
                <a:hlinkClick r:id="rId3"/>
              </a:rPr>
              <a:t>http://drupal.org/node/id</a:t>
            </a:r>
          </a:p>
          <a:p>
            <a:pPr marL="914400" lvl="1" indent="-298450" rtl="0">
              <a:lnSpc>
                <a:spcPct val="115000"/>
              </a:lnSpc>
              <a:buClr>
                <a:srgbClr val="000000"/>
              </a:buClr>
              <a:buSzPct val="100000"/>
              <a:buFont typeface="Arial"/>
              <a:buAutoNum type="alphaLcPeriod"/>
            </a:pPr>
            <a:r>
              <a:rPr lang="en"/>
              <a:t>To discard the patch</a:t>
            </a:r>
          </a:p>
          <a:p>
            <a:pPr marL="1371600" lvl="2" indent="-298450" rtl="0">
              <a:lnSpc>
                <a:spcPct val="115000"/>
              </a:lnSpc>
              <a:buClr>
                <a:srgbClr val="000000"/>
              </a:buClr>
              <a:buSzPct val="100000"/>
              <a:buFont typeface="Arial"/>
              <a:buAutoNum type="romanLcPeriod"/>
            </a:pPr>
            <a:r>
              <a:rPr lang="en"/>
              <a:t>$ git checkout *</a:t>
            </a:r>
          </a:p>
          <a:p>
            <a:endParaRPr lang="en"/>
          </a:p>
          <a:p>
            <a:pPr>
              <a:buNone/>
            </a:pPr>
            <a:r>
              <a:rPr lang="en"/>
              <a: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9" name="Shape 1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b="1"/>
              <a:t>Max: </a:t>
            </a:r>
            <a:r>
              <a:rPr lang="en"/>
              <a:t>Now that you can create branches and generate diffs patches can make some sense. Patches in git simply identify files and then make changes to them. Patches are convenient because you can be working in a branch and then diff your branch against the production branch to create a patch. Now anyone else with the same production branch can apply the patch over a myriad of files. No need to make changes by hand. </a:t>
            </a:r>
          </a:p>
          <a:p>
            <a:endParaRPr lang="en"/>
          </a:p>
          <a:p>
            <a:pPr lvl="0" rtl="0">
              <a:buNone/>
            </a:pPr>
            <a:r>
              <a:rPr lang="en"/>
              <a:t>To create a patch (The Drupal Way http://drupal.org/node/707484):</a:t>
            </a:r>
          </a:p>
          <a:p>
            <a:endParaRPr lang="en"/>
          </a:p>
          <a:p>
            <a:pPr lvl="0" rtl="0">
              <a:buNone/>
            </a:pPr>
            <a:r>
              <a:rPr lang="en"/>
              <a:t>(Make a patch from alternatestyle to styles)</a:t>
            </a:r>
          </a:p>
          <a:p>
            <a:endParaRPr lang="en"/>
          </a:p>
          <a:p>
            <a:pPr marL="457200" lvl="0" indent="-317500" rtl="0">
              <a:buClr>
                <a:srgbClr val="000000"/>
              </a:buClr>
              <a:buSzPct val="127272"/>
              <a:buFont typeface="Arial"/>
              <a:buAutoNum type="arabicPeriod"/>
            </a:pPr>
            <a:r>
              <a:rPr lang="en"/>
              <a:t>Ensure you have the latest version of the code you wish to create a patch for.</a:t>
            </a:r>
          </a:p>
          <a:p>
            <a:pPr marL="457200" lvl="0" indent="-317500" rtl="0">
              <a:buClr>
                <a:srgbClr val="000000"/>
              </a:buClr>
              <a:buSzPct val="127272"/>
              <a:buFont typeface="Arial"/>
              <a:buAutoNum type="arabicPeriod"/>
            </a:pPr>
            <a:r>
              <a:rPr lang="en"/>
              <a:t>Create a new branch with the following format. $ git branch [IssueNumber]-[IssueDescription]</a:t>
            </a:r>
          </a:p>
          <a:p>
            <a:pPr marL="914400" lvl="1" indent="-317500" rtl="0">
              <a:buClr>
                <a:srgbClr val="000000"/>
              </a:buClr>
              <a:buSzPct val="127272"/>
              <a:buFont typeface="Arial"/>
              <a:buAutoNum type="alphaLcPeriod"/>
            </a:pPr>
            <a:r>
              <a:rPr lang="en"/>
              <a:t>The issue number is the node number on drupal.org</a:t>
            </a:r>
          </a:p>
          <a:p>
            <a:pPr marL="457200" lvl="0" indent="-317500" rtl="0">
              <a:buClr>
                <a:srgbClr val="000000"/>
              </a:buClr>
              <a:buSzPct val="127272"/>
              <a:buFont typeface="Arial"/>
              <a:buAutoNum type="arabicPeriod"/>
            </a:pPr>
            <a:r>
              <a:rPr lang="en"/>
              <a:t>Make your changes. When you are done making the changes use diff to see the changes that will go into the main code. $ git diff branchToDiffAgainst</a:t>
            </a:r>
          </a:p>
          <a:p>
            <a:pPr marL="457200" lvl="0" indent="-317500" rtl="0">
              <a:buClr>
                <a:srgbClr val="000000"/>
              </a:buClr>
              <a:buSzPct val="127272"/>
              <a:buFont typeface="Arial"/>
              <a:buAutoNum type="arabicPeriod"/>
            </a:pPr>
            <a:r>
              <a:rPr lang="en"/>
              <a:t>If everything looks good. Stage and commit your changes. $ git -am "Patch to fix issue # 123456789."</a:t>
            </a:r>
          </a:p>
          <a:p>
            <a:pPr marL="457200" lvl="0" indent="-317500" rtl="0">
              <a:buClr>
                <a:srgbClr val="000000"/>
              </a:buClr>
              <a:buSzPct val="127272"/>
              <a:buFont typeface="Arial"/>
              <a:buAutoNum type="arabicPeriod"/>
            </a:pPr>
            <a:r>
              <a:rPr lang="en"/>
              <a:t>git diff branchToDiffAgainst &gt; [project_name]-[short_description]-[issue-number]-[comment-number].patch </a:t>
            </a:r>
          </a:p>
          <a:p>
            <a:pPr lvl="0" rtl="0">
              <a:lnSpc>
                <a:spcPct val="115000"/>
              </a:lnSpc>
              <a:spcBef>
                <a:spcPts val="1400"/>
              </a:spcBef>
              <a:spcAft>
                <a:spcPts val="400"/>
              </a:spcAft>
              <a:buNone/>
            </a:pPr>
            <a:r>
              <a:rPr lang="en"/>
              <a:t>Applying a patch:</a:t>
            </a:r>
          </a:p>
          <a:p>
            <a:endParaRPr lang="en"/>
          </a:p>
          <a:p>
            <a:pPr marL="457200" lvl="0" indent="-298450" rtl="0">
              <a:lnSpc>
                <a:spcPct val="115000"/>
              </a:lnSpc>
              <a:buClr>
                <a:srgbClr val="000000"/>
              </a:buClr>
              <a:buSzPct val="100000"/>
              <a:buFont typeface="Arial"/>
              <a:buAutoNum type="arabicPeriod"/>
            </a:pPr>
            <a:r>
              <a:rPr lang="en"/>
              <a:t>Make sure you have committed any current changes, git status should be clean.</a:t>
            </a:r>
          </a:p>
          <a:p>
            <a:pPr marL="457200" lvl="0" indent="-298450" rtl="0">
              <a:lnSpc>
                <a:spcPct val="115000"/>
              </a:lnSpc>
              <a:buClr>
                <a:srgbClr val="000000"/>
              </a:buClr>
              <a:buSzPct val="100000"/>
              <a:buFont typeface="Arial"/>
              <a:buAutoNum type="arabicPeriod"/>
            </a:pPr>
            <a:r>
              <a:rPr lang="en"/>
              <a:t>Download and save the file as a .patch file</a:t>
            </a:r>
          </a:p>
          <a:p>
            <a:pPr marL="457200" lvl="0" indent="-298450" rtl="0">
              <a:lnSpc>
                <a:spcPct val="115000"/>
              </a:lnSpc>
              <a:buClr>
                <a:srgbClr val="000000"/>
              </a:buClr>
              <a:buSzPct val="100000"/>
              <a:buFont typeface="Arial"/>
              <a:buAutoNum type="arabicPeriod"/>
            </a:pPr>
            <a:r>
              <a:rPr lang="en"/>
              <a:t>Navigate to the module or core system you wish to apply the patch for</a:t>
            </a:r>
          </a:p>
          <a:p>
            <a:pPr marL="457200" lvl="0" indent="-298450" rtl="0">
              <a:lnSpc>
                <a:spcPct val="115000"/>
              </a:lnSpc>
              <a:buClr>
                <a:srgbClr val="000000"/>
              </a:buClr>
              <a:buSzPct val="100000"/>
              <a:buFont typeface="Arial"/>
              <a:buAutoNum type="arabicPeriod"/>
            </a:pPr>
            <a:r>
              <a:rPr lang="en"/>
              <a:t>Test the patch and then apply it.</a:t>
            </a:r>
          </a:p>
          <a:p>
            <a:pPr marL="914400" lvl="1" indent="-298450" rtl="0">
              <a:lnSpc>
                <a:spcPct val="115000"/>
              </a:lnSpc>
              <a:buClr>
                <a:srgbClr val="000000"/>
              </a:buClr>
              <a:buSzPct val="100000"/>
              <a:buFont typeface="Arial"/>
              <a:buAutoNum type="alphaLcPeriod"/>
            </a:pPr>
            <a:r>
              <a:rPr lang="en"/>
              <a:t>$ git apply --check /path/to/patch</a:t>
            </a:r>
          </a:p>
          <a:p>
            <a:pPr marL="914400" lvl="1" indent="-298450" rtl="0">
              <a:lnSpc>
                <a:spcPct val="115000"/>
              </a:lnSpc>
              <a:buClr>
                <a:srgbClr val="000000"/>
              </a:buClr>
              <a:buSzPct val="100000"/>
              <a:buFont typeface="Arial"/>
              <a:buAutoNum type="alphaLcPeriod"/>
            </a:pPr>
            <a:r>
              <a:rPr lang="en"/>
              <a:t>$ git apply -v /path/to/patch</a:t>
            </a:r>
          </a:p>
          <a:p>
            <a:pPr marL="457200" lvl="0" indent="-298450" rtl="0">
              <a:lnSpc>
                <a:spcPct val="115000"/>
              </a:lnSpc>
              <a:buClr>
                <a:srgbClr val="000000"/>
              </a:buClr>
              <a:buSzPct val="100000"/>
              <a:buFont typeface="Arial"/>
              <a:buAutoNum type="arabicPeriod"/>
            </a:pPr>
            <a:r>
              <a:rPr lang="en"/>
              <a:t>Test the changes and if you are happy, commit the changes. If you are unhappy, discard the changes.</a:t>
            </a:r>
          </a:p>
          <a:p>
            <a:pPr marL="914400" lvl="1" indent="-298450" rtl="0">
              <a:lnSpc>
                <a:spcPct val="115000"/>
              </a:lnSpc>
              <a:buClr>
                <a:srgbClr val="000000"/>
              </a:buClr>
              <a:buSzPct val="100000"/>
              <a:buFont typeface="Arial"/>
              <a:buAutoNum type="alphaLcPeriod"/>
            </a:pPr>
            <a:r>
              <a:rPr lang="en"/>
              <a:t>To commit the patch</a:t>
            </a:r>
          </a:p>
          <a:p>
            <a:pPr marL="1371600" lvl="2" indent="-298450" rtl="0">
              <a:lnSpc>
                <a:spcPct val="115000"/>
              </a:lnSpc>
              <a:buClr>
                <a:srgbClr val="000000"/>
              </a:buClr>
              <a:buSzPct val="100000"/>
              <a:buFont typeface="Arial"/>
              <a:buAutoNum type="romanLcPeriod"/>
            </a:pPr>
            <a:r>
              <a:rPr lang="en"/>
              <a:t>$ git commit -m “Applied patch</a:t>
            </a:r>
            <a:r>
              <a:rPr lang="en">
                <a:hlinkClick r:id="rId3"/>
              </a:rPr>
              <a:t> </a:t>
            </a:r>
            <a:r>
              <a:rPr lang="en" u="sng">
                <a:solidFill>
                  <a:srgbClr val="1155CC"/>
                </a:solidFill>
                <a:hlinkClick r:id="rId3"/>
              </a:rPr>
              <a:t>http://drupal.org/node/id</a:t>
            </a:r>
          </a:p>
          <a:p>
            <a:pPr marL="914400" lvl="1" indent="-298450" rtl="0">
              <a:lnSpc>
                <a:spcPct val="115000"/>
              </a:lnSpc>
              <a:buClr>
                <a:srgbClr val="000000"/>
              </a:buClr>
              <a:buSzPct val="100000"/>
              <a:buFont typeface="Arial"/>
              <a:buAutoNum type="alphaLcPeriod"/>
            </a:pPr>
            <a:r>
              <a:rPr lang="en"/>
              <a:t>To discard the patch</a:t>
            </a:r>
          </a:p>
          <a:p>
            <a:pPr marL="1371600" lvl="2" indent="-298450" rtl="0">
              <a:lnSpc>
                <a:spcPct val="115000"/>
              </a:lnSpc>
              <a:buClr>
                <a:srgbClr val="000000"/>
              </a:buClr>
              <a:buSzPct val="100000"/>
              <a:buFont typeface="Arial"/>
              <a:buAutoNum type="romanLcPeriod"/>
            </a:pPr>
            <a:r>
              <a:rPr lang="en"/>
              <a:t>$ git checkout *</a:t>
            </a:r>
          </a:p>
          <a:p>
            <a:endParaRPr lang="en"/>
          </a:p>
          <a:p>
            <a:pPr lvl="0" rtl="0">
              <a:buNone/>
            </a:pPr>
            <a:r>
              <a:rPr lang="en"/>
              <a:t>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8" name="Shape 1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b="1"/>
              <a:t>Vid:</a:t>
            </a:r>
            <a:r>
              <a:rPr lang="en"/>
              <a:t> Merging two branches means simply taking the changes from one branch and joining them with the other branch. Often a merge will be necessary after you created a  branch to fix an issue and you want to share that fix with the production branch. </a:t>
            </a:r>
          </a:p>
          <a:p>
            <a:endParaRPr lang="en"/>
          </a:p>
          <a:p>
            <a:pPr lvl="0" rtl="0">
              <a:buNone/>
            </a:pPr>
            <a:r>
              <a:rPr lang="en"/>
              <a:t>Let's say that the styles branch is deemed to be the one we want to launch with. To merge those changes we use the merge command on the branch we want to merge with. For this example lets checkout the master branch.</a:t>
            </a:r>
          </a:p>
          <a:p>
            <a:endParaRPr lang="en"/>
          </a:p>
          <a:p>
            <a:pPr lvl="0" rtl="0">
              <a:buNone/>
            </a:pPr>
            <a:r>
              <a:rPr lang="en"/>
              <a:t>$ git checkout master</a:t>
            </a:r>
          </a:p>
          <a:p>
            <a:endParaRPr lang="en"/>
          </a:p>
          <a:p>
            <a:pPr lvl="0" rtl="0">
              <a:buNone/>
            </a:pPr>
            <a:r>
              <a:rPr lang="en"/>
              <a:t>Then we identify the branch we want to merge and use the merge command. </a:t>
            </a:r>
          </a:p>
          <a:p>
            <a:endParaRPr lang="en"/>
          </a:p>
          <a:p>
            <a:pPr lvl="0" rtl="0">
              <a:buNone/>
            </a:pPr>
            <a:r>
              <a:rPr lang="en"/>
              <a:t>$ git merge styles</a:t>
            </a:r>
          </a:p>
          <a:p>
            <a:endParaRPr lang="en"/>
          </a:p>
          <a:p>
            <a:pPr lvl="0" rtl="0">
              <a:buNone/>
            </a:pPr>
            <a:r>
              <a:rPr lang="en"/>
              <a:t>You will then often see the words Fast Forward or "Merge made by recursive" and the stat of what files changed. In this case riddles.html and styles.css</a:t>
            </a:r>
          </a:p>
          <a:p>
            <a:endParaRPr lang="en"/>
          </a:p>
          <a:p>
            <a:pPr lvl="0" rtl="0">
              <a:buNone/>
            </a:pPr>
            <a:r>
              <a:rPr lang="en" b="1"/>
              <a:t>Basic Git Merge Conflicts:</a:t>
            </a:r>
          </a:p>
          <a:p>
            <a:endParaRPr lang="en" b="1"/>
          </a:p>
          <a:p>
            <a:endParaRPr lang="en" b="1"/>
          </a:p>
          <a:p>
            <a:pPr>
              <a:buNone/>
            </a:pPr>
            <a:r>
              <a:rPr lang="en" b="1"/>
              <a:t>Next Slide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2" name="Shape 1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b="1"/>
              <a:t>Max: </a:t>
            </a:r>
            <a:r>
              <a:rPr lang="en"/>
              <a:t>The great thing about git is that you can work with others and share code from a central resource. This is what github, bitbucket, and firewalled solutions like gitolite and stash are all about. To do this effectively we need to talk with those resources and push and pull code from it.</a:t>
            </a:r>
          </a:p>
          <a:p>
            <a:endParaRPr lang="en"/>
          </a:p>
          <a:p>
            <a:pPr lvl="0" rtl="0">
              <a:buNone/>
            </a:pPr>
            <a:r>
              <a:rPr lang="en"/>
              <a:t>SSH Keys are needed with many systems, though some HTTPS authentication systems are gaining popularity. For this session we will use SSH keys. Generating a key is pretty straightforward and in doing so you create a private key which you keep on your system and a public key that you can share with others. If you have keys already, make sure you know the passphrase and give us a few moments to generate them for others. </a:t>
            </a:r>
          </a:p>
          <a:p>
            <a:endParaRPr lang="en"/>
          </a:p>
          <a:p>
            <a:pPr lvl="0" rtl="0">
              <a:buNone/>
            </a:pPr>
            <a:r>
              <a:rPr lang="en"/>
              <a:t>From your prompt quickly check that no key exists. </a:t>
            </a:r>
          </a:p>
          <a:p>
            <a:endParaRPr lang="en"/>
          </a:p>
          <a:p>
            <a:pPr lvl="0" rtl="0">
              <a:buNone/>
            </a:pPr>
            <a:r>
              <a:rPr lang="en"/>
              <a:t>$ cd ~/.ssh</a:t>
            </a:r>
          </a:p>
          <a:p>
            <a:pPr lvl="0" rtl="0">
              <a:buNone/>
            </a:pPr>
            <a:r>
              <a:rPr lang="en"/>
              <a:t>$ ls</a:t>
            </a:r>
          </a:p>
          <a:p>
            <a:endParaRPr lang="en"/>
          </a:p>
          <a:p>
            <a:pPr lvl="0" rtl="0">
              <a:buNone/>
            </a:pPr>
            <a:r>
              <a:rPr lang="en"/>
              <a:t>If something appears it means you have keys. If you were not aware of that, make a backup quickly in case they are important. (These steps are from gitHub's great write-up)</a:t>
            </a:r>
          </a:p>
          <a:p>
            <a:pPr lvl="0" rtl="0">
              <a:buNone/>
            </a:pPr>
            <a:r>
              <a:rPr lang="en"/>
              <a:t>mkdir key_backup</a:t>
            </a:r>
            <a:br>
              <a:rPr lang="en"/>
            </a:br>
            <a:r>
              <a:rPr lang="en"/>
              <a:t>cp id_rsa* key_backup</a:t>
            </a:r>
            <a:br>
              <a:rPr lang="en"/>
            </a:br>
            <a:r>
              <a:rPr lang="en"/>
              <a:t>rm id_rsa*</a:t>
            </a:r>
          </a:p>
          <a:p>
            <a:endParaRPr lang="en"/>
          </a:p>
          <a:p>
            <a:pPr lvl="0" rtl="0">
              <a:buNone/>
            </a:pPr>
            <a:r>
              <a:rPr lang="en"/>
              <a:t>Now we are going to generate a key.</a:t>
            </a:r>
          </a:p>
          <a:p>
            <a:pPr lvl="0" rtl="0">
              <a:buNone/>
            </a:pPr>
            <a:r>
              <a:rPr lang="en"/>
              <a:t>$ ssh-keygen -t rsa -C "</a:t>
            </a:r>
            <a:r>
              <a:rPr lang="en" i="1"/>
              <a:t>your_email@youremail.com</a:t>
            </a:r>
            <a:r>
              <a:rPr lang="en"/>
              <a:t>"</a:t>
            </a:r>
          </a:p>
          <a:p>
            <a:endParaRPr lang="en"/>
          </a:p>
          <a:p>
            <a:pPr lvl="0" rtl="0">
              <a:buNone/>
            </a:pPr>
            <a:r>
              <a:rPr lang="en"/>
              <a:t>Enter file in which to save the key (/</a:t>
            </a:r>
            <a:r>
              <a:rPr lang="en" i="1"/>
              <a:t>your_home_path</a:t>
            </a:r>
            <a:r>
              <a:rPr lang="en"/>
              <a:t>/.ssh/id_rsa):</a:t>
            </a:r>
          </a:p>
          <a:p>
            <a:endParaRPr lang="en"/>
          </a:p>
          <a:p>
            <a:pPr lvl="0" rtl="0">
              <a:buNone/>
            </a:pPr>
            <a:r>
              <a:rPr lang="en"/>
              <a:t>Enter a passphrase twice and you now have keys to use with most git resources. </a:t>
            </a:r>
          </a:p>
          <a:p>
            <a:endParaRPr lang="en"/>
          </a:p>
          <a:p>
            <a:pPr lvl="0" rtl="0">
              <a:buNone/>
            </a:pPr>
            <a:r>
              <a:rPr lang="en" b="1"/>
              <a:t>Vid: </a:t>
            </a:r>
            <a:r>
              <a:rPr lang="en"/>
              <a:t>Now that we have keys what in the world would you do with them? Get some code. </a:t>
            </a:r>
          </a:p>
          <a:p>
            <a:endParaRPr lang="en"/>
          </a:p>
          <a:p>
            <a:pPr lvl="0" rtl="0">
              <a:buNone/>
            </a:pPr>
            <a:r>
              <a:rPr lang="en"/>
              <a:t>Everything you have been learning applies when working with a remote git repository because with git you have your local repo that you update from central but you can work without being connected. So,</a:t>
            </a:r>
          </a:p>
          <a:p>
            <a:pPr lvl="0" rtl="0">
              <a:buNone/>
            </a:pPr>
            <a:r>
              <a:rPr lang="en"/>
              <a:t>there are two concepts we want to go over, pushing and pulling.</a:t>
            </a:r>
          </a:p>
          <a:p>
            <a:endParaRPr lang="en"/>
          </a:p>
          <a:p>
            <a:pPr lvl="0" rtl="0">
              <a:buNone/>
            </a:pPr>
            <a:r>
              <a:rPr lang="en"/>
              <a:t>You pull from a repository whenever you want to get the latest code. In Drupal you can pull in the latest changes to the dev branch of core or a module. </a:t>
            </a:r>
          </a:p>
          <a:p>
            <a:endParaRPr lang="en"/>
          </a:p>
          <a:p>
            <a:pPr lvl="0" rtl="0">
              <a:buNone/>
            </a:pPr>
            <a:r>
              <a:rPr lang="en"/>
              <a:t>You push to a repository when you have code to contribute back. If you do not own the project you need permission to push but the idea is that you have made some changes to the code, merged them into the master branch and are now sharing that with others who can now pull your code down. </a:t>
            </a:r>
          </a:p>
          <a:p>
            <a:endParaRPr lang="en"/>
          </a:p>
          <a:p>
            <a:pPr lvl="0" rtl="0">
              <a:buNone/>
            </a:pPr>
            <a:r>
              <a:rPr lang="en"/>
              <a:t>Max and I have a project on github called riddlegames. Make a new directory on your computer wherever you save projects and we will clone that project. Cloning is a special type of pull that grabs all of the code and automatically sets up a link between your copy and the project.</a:t>
            </a:r>
          </a:p>
          <a:p>
            <a:endParaRPr lang="en"/>
          </a:p>
          <a:p>
            <a:pPr lvl="0" rtl="0">
              <a:buNone/>
            </a:pPr>
            <a:r>
              <a:rPr lang="en"/>
              <a:t>$ git clone git://github.com/theMusician/riddlegames.git</a:t>
            </a:r>
          </a:p>
          <a:p>
            <a:endParaRPr lang="en"/>
          </a:p>
          <a:p>
            <a:pPr lvl="0" rtl="0">
              <a:buNone/>
            </a:pPr>
            <a:r>
              <a:rPr lang="en"/>
              <a:t>Now if I make a change, say we push the merge we made earlier we can see that the changes are updated on the remote server.</a:t>
            </a:r>
          </a:p>
          <a:p>
            <a:endParaRPr lang="en"/>
          </a:p>
          <a:p>
            <a:pPr lvl="0" rtl="0">
              <a:buNone/>
            </a:pPr>
            <a:r>
              <a:rPr lang="en"/>
              <a:t>$ git push origin master</a:t>
            </a:r>
          </a:p>
          <a:p>
            <a:endParaRPr lang="en"/>
          </a:p>
          <a:p>
            <a:pPr lvl="0" rtl="0">
              <a:buNone/>
            </a:pPr>
            <a:r>
              <a:rPr lang="en"/>
              <a:t>To see those changes, you just need to pull in the changes.</a:t>
            </a:r>
          </a:p>
          <a:p>
            <a:endParaRPr lang="en"/>
          </a:p>
          <a:p>
            <a:pPr lvl="0" rtl="0">
              <a:buNone/>
            </a:pPr>
            <a:r>
              <a:rPr lang="en"/>
              <a:t>$ git pull origin master</a:t>
            </a:r>
          </a:p>
          <a:p>
            <a:endParaRPr lang="en"/>
          </a:p>
          <a:p>
            <a:pPr lvl="0" rtl="0">
              <a:buNone/>
            </a:pPr>
            <a:r>
              <a:rPr lang="en"/>
              <a:t>To clone D8 you want the following</a:t>
            </a:r>
          </a:p>
          <a:p>
            <a:pPr lvl="0" rtl="0">
              <a:buNone/>
            </a:pPr>
            <a:r>
              <a:rPr lang="en"/>
              <a:t>$ git clone --recursive --branch 8.x http://git.drupal.org/project/drupal.git</a:t>
            </a:r>
          </a:p>
          <a:p>
            <a:pPr>
              <a:buNone/>
            </a:pPr>
            <a:r>
              <a:rPr lang="en"/>
              <a:t>cd drupal</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9" name="Shape 1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b="1"/>
              <a:t>Max: </a:t>
            </a:r>
            <a:r>
              <a:rPr lang="en"/>
              <a:t>Git is a version control system created by Linus Torvalds, the creator of Linux. Apparently the word is British slang for a stupid or unpleasant person. So, we are going to use a stupid content tracker today. It has rapidly increased in popularity and is used by many projects and individuals today. It replaced subversion as the version control system for the Drupal project and is now how we apply patches, pull the latest code, and generally manage projects.</a:t>
            </a:r>
          </a:p>
          <a:p>
            <a:endParaRPr lang="en"/>
          </a:p>
          <a:p>
            <a:pPr lvl="0" rtl="0">
              <a:buNone/>
            </a:pPr>
            <a:r>
              <a:rPr lang="en"/>
              <a:t>Version control systems such as git simply allow us to track changes to files at any point in time. Think of saving a file name with a new file name every time you update a file. Git kind of does that but you get to keep the same file name and can see the history of all the changes made. </a:t>
            </a:r>
          </a:p>
          <a:p>
            <a:endParaRPr lang="en"/>
          </a:p>
          <a:p>
            <a:pPr lvl="0" rtl="0">
              <a:buNone/>
            </a:pPr>
            <a:r>
              <a:rPr lang="en"/>
              <a:t>With software development and our Drupal websites git is a tool we can use to streamline workflows and allow us a safety in case we really screw up. It also allows us to collaborate with the Drupal community. </a:t>
            </a:r>
          </a:p>
          <a:p>
            <a:endParaRPr lang="en"/>
          </a:p>
          <a:p>
            <a:pPr lvl="0" rtl="0">
              <a:buNone/>
            </a:pPr>
            <a:r>
              <a:rPr lang="en" b="1"/>
              <a:t>Next Slide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n"/>
              <a:t>Here we just need to discuss the common use cases. Not much detail is needed though.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b="1"/>
              <a:t>Vid: </a:t>
            </a:r>
            <a:r>
              <a:rPr lang="en"/>
              <a:t>To get started with git we need to learn about the following tasks. We are going to take you through a simple project that we have setup on GitHub. </a:t>
            </a:r>
          </a:p>
          <a:p>
            <a:endParaRPr lang="en"/>
          </a:p>
          <a:p>
            <a:pPr lvl="0" rtl="0">
              <a:buNone/>
            </a:pPr>
            <a:r>
              <a:rPr lang="en" b="1"/>
              <a:t>Switch to Terminal</a:t>
            </a:r>
          </a:p>
          <a:p>
            <a:endParaRPr lang="en" b="1"/>
          </a:p>
          <a:p>
            <a:pPr marL="457200" lvl="0" indent="-317500" rtl="0">
              <a:buClr>
                <a:srgbClr val="000000"/>
              </a:buClr>
              <a:buSzPct val="127272"/>
              <a:buFont typeface="Arial"/>
              <a:buAutoNum type="arabicPeriod"/>
            </a:pPr>
            <a:r>
              <a:rPr lang="en"/>
              <a:t>Make a new folder for the project and go into it.</a:t>
            </a:r>
          </a:p>
          <a:p>
            <a:pPr marL="457200" lvl="0" indent="-317500" rtl="0">
              <a:buClr>
                <a:srgbClr val="000000"/>
              </a:buClr>
              <a:buSzPct val="127272"/>
              <a:buFont typeface="Arial"/>
              <a:buAutoNum type="arabicPeriod"/>
            </a:pPr>
            <a:r>
              <a:rPr lang="en"/>
              <a:t>Create a new repository 	 $ git init</a:t>
            </a:r>
          </a:p>
          <a:p>
            <a:pPr marL="457200" lvl="0" indent="-317500" rtl="0">
              <a:buClr>
                <a:srgbClr val="000000"/>
              </a:buClr>
              <a:buSzPct val="127272"/>
              <a:buFont typeface="Arial"/>
              <a:buAutoNum type="arabicPeriod"/>
            </a:pPr>
            <a:r>
              <a:rPr lang="en"/>
              <a:t>Add the HTML5 starter template file into the project folder. </a:t>
            </a:r>
          </a:p>
          <a:p>
            <a:pPr marL="457200" lvl="0" indent="-317500" rtl="0">
              <a:buClr>
                <a:srgbClr val="000000"/>
              </a:buClr>
              <a:buSzPct val="127272"/>
              <a:buFont typeface="Arial"/>
              <a:buAutoNum type="arabicPeriod"/>
            </a:pPr>
            <a:r>
              <a:rPr lang="en"/>
              <a:t>Add a stylesheet file to the project folder.</a:t>
            </a:r>
          </a:p>
          <a:p>
            <a:pPr marL="457200" lvl="0" indent="-317500" rtl="0">
              <a:buClr>
                <a:srgbClr val="000000"/>
              </a:buClr>
              <a:buSzPct val="127272"/>
              <a:buFont typeface="Arial"/>
              <a:buAutoNum type="arabicPeriod"/>
            </a:pPr>
            <a:r>
              <a:rPr lang="en"/>
              <a:t>$git status</a:t>
            </a:r>
          </a:p>
          <a:p>
            <a:pPr marL="914400" lvl="1" indent="-317500" rtl="0">
              <a:buClr>
                <a:srgbClr val="000000"/>
              </a:buClr>
              <a:buSzPct val="127272"/>
              <a:buFont typeface="Arial"/>
              <a:buAutoNum type="alphaLcPeriod"/>
            </a:pPr>
            <a:r>
              <a:rPr lang="en"/>
              <a:t>Discuss what the status screen is saying</a:t>
            </a:r>
          </a:p>
          <a:p>
            <a:pPr marL="457200" lvl="0" indent="-317500" rtl="0">
              <a:buClr>
                <a:srgbClr val="000000"/>
              </a:buClr>
              <a:buSzPct val="127272"/>
              <a:buFont typeface="Arial"/>
              <a:buAutoNum type="arabicPeriod"/>
            </a:pPr>
            <a:r>
              <a:rPr lang="en"/>
              <a:t>$git add filename</a:t>
            </a:r>
          </a:p>
          <a:p>
            <a:pPr marL="457200" lvl="0" indent="-317500" rtl="0">
              <a:buClr>
                <a:srgbClr val="000000"/>
              </a:buClr>
              <a:buSzPct val="127272"/>
              <a:buFont typeface="Arial"/>
              <a:buAutoNum type="arabicPeriod"/>
            </a:pPr>
            <a:r>
              <a:rPr lang="en"/>
              <a:t>$git status</a:t>
            </a:r>
          </a:p>
          <a:p>
            <a:pPr marL="914400" lvl="1" indent="-317500" rtl="0">
              <a:buClr>
                <a:srgbClr val="000000"/>
              </a:buClr>
              <a:buSzPct val="127272"/>
              <a:buFont typeface="Arial"/>
              <a:buAutoNum type="alphaLcPeriod"/>
            </a:pPr>
            <a:r>
              <a:rPr lang="en"/>
              <a:t>Show one file is added and another is in the directory but not added</a:t>
            </a:r>
          </a:p>
          <a:p>
            <a:pPr marL="457200" lvl="0" indent="-317500" rtl="0">
              <a:buClr>
                <a:srgbClr val="000000"/>
              </a:buClr>
              <a:buSzPct val="127272"/>
              <a:buFont typeface="Arial"/>
              <a:buAutoNum type="arabicPeriod"/>
            </a:pPr>
            <a:r>
              <a:rPr lang="en"/>
              <a:t>$git add . </a:t>
            </a:r>
          </a:p>
          <a:p>
            <a:pPr marL="457200" lvl="0" indent="-317500" rtl="0">
              <a:buClr>
                <a:srgbClr val="000000"/>
              </a:buClr>
              <a:buSzPct val="127272"/>
              <a:buFont typeface="Arial"/>
              <a:buAutoNum type="arabicPeriod"/>
            </a:pPr>
            <a:r>
              <a:rPr lang="en"/>
              <a:t>$git commit -m "Initial Commit"</a:t>
            </a:r>
          </a:p>
          <a:p>
            <a:pPr marL="914400" lvl="1" indent="-317500" rtl="0">
              <a:buClr>
                <a:srgbClr val="000000"/>
              </a:buClr>
              <a:buSzPct val="127272"/>
              <a:buFont typeface="Arial"/>
              <a:buAutoNum type="alphaLcPeriod"/>
            </a:pPr>
            <a:r>
              <a:rPr lang="en"/>
              <a:t>Explain that commit messages should be fairly short and descriptive</a:t>
            </a:r>
          </a:p>
          <a:p>
            <a:pPr marL="457200" lvl="0" indent="-317500" rtl="0">
              <a:buClr>
                <a:srgbClr val="000000"/>
              </a:buClr>
              <a:buSzPct val="127272"/>
              <a:buFont typeface="Arial"/>
              <a:buAutoNum type="arabicPeriod"/>
            </a:pPr>
            <a:r>
              <a:rPr lang="en"/>
              <a:t>Add an extra file that we don't want to track like a .project file</a:t>
            </a:r>
          </a:p>
          <a:p>
            <a:pPr marL="914400" lvl="1" indent="-317500" rtl="0">
              <a:buClr>
                <a:srgbClr val="000000"/>
              </a:buClr>
              <a:buSzPct val="127272"/>
              <a:buFont typeface="Arial"/>
              <a:buAutoNum type="alphaLcPeriod"/>
            </a:pPr>
            <a:r>
              <a:rPr lang="en"/>
              <a:t>Show how to untrack the file</a:t>
            </a:r>
          </a:p>
          <a:p>
            <a:pPr marL="457200" lvl="0" indent="-317500" rtl="0">
              <a:buClr>
                <a:srgbClr val="000000"/>
              </a:buClr>
              <a:buSzPct val="127272"/>
              <a:buFont typeface="Arial"/>
              <a:buAutoNum type="arabicPeriod"/>
            </a:pPr>
            <a:r>
              <a:rPr lang="en"/>
              <a:t>$git rm --cache filename will untrack the file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b="1"/>
              <a:t>Vid: </a:t>
            </a:r>
            <a:r>
              <a:rPr lang="en"/>
              <a:t>To get started with git we need to learn about the following tasks. We are going to take you through a simple project that we have setup on GitHub. </a:t>
            </a:r>
          </a:p>
          <a:p>
            <a:endParaRPr lang="en"/>
          </a:p>
          <a:p>
            <a:pPr lvl="0" rtl="0">
              <a:buNone/>
            </a:pPr>
            <a:r>
              <a:rPr lang="en" b="1"/>
              <a:t>Switch to Terminal</a:t>
            </a:r>
          </a:p>
          <a:p>
            <a:endParaRPr lang="en" b="1"/>
          </a:p>
          <a:p>
            <a:pPr marL="457200" lvl="0" indent="-317500" rtl="0">
              <a:buClr>
                <a:srgbClr val="000000"/>
              </a:buClr>
              <a:buSzPct val="127272"/>
              <a:buFont typeface="Arial"/>
              <a:buAutoNum type="arabicPeriod"/>
            </a:pPr>
            <a:r>
              <a:rPr lang="en"/>
              <a:t>Make a new folder for the project and go into it.</a:t>
            </a:r>
          </a:p>
          <a:p>
            <a:pPr marL="457200" lvl="0" indent="-317500" rtl="0">
              <a:buClr>
                <a:srgbClr val="000000"/>
              </a:buClr>
              <a:buSzPct val="127272"/>
              <a:buFont typeface="Arial"/>
              <a:buAutoNum type="arabicPeriod"/>
            </a:pPr>
            <a:r>
              <a:rPr lang="en"/>
              <a:t>Create a new repository 	 $ git init</a:t>
            </a:r>
          </a:p>
          <a:p>
            <a:pPr marL="457200" lvl="0" indent="-317500" rtl="0">
              <a:buClr>
                <a:srgbClr val="000000"/>
              </a:buClr>
              <a:buSzPct val="127272"/>
              <a:buFont typeface="Arial"/>
              <a:buAutoNum type="arabicPeriod"/>
            </a:pPr>
            <a:r>
              <a:rPr lang="en"/>
              <a:t>Add the HTML5 starter template file into the project folder. </a:t>
            </a:r>
          </a:p>
          <a:p>
            <a:pPr marL="457200" lvl="0" indent="-317500" rtl="0">
              <a:buClr>
                <a:srgbClr val="000000"/>
              </a:buClr>
              <a:buSzPct val="127272"/>
              <a:buFont typeface="Arial"/>
              <a:buAutoNum type="arabicPeriod"/>
            </a:pPr>
            <a:r>
              <a:rPr lang="en"/>
              <a:t>Add a stylesheet file to the project folder.</a:t>
            </a:r>
          </a:p>
          <a:p>
            <a:pPr marL="457200" lvl="0" indent="-317500" rtl="0">
              <a:buClr>
                <a:srgbClr val="000000"/>
              </a:buClr>
              <a:buSzPct val="127272"/>
              <a:buFont typeface="Arial"/>
              <a:buAutoNum type="arabicPeriod"/>
            </a:pPr>
            <a:r>
              <a:rPr lang="en"/>
              <a:t>$git status</a:t>
            </a:r>
          </a:p>
          <a:p>
            <a:pPr marL="914400" lvl="1" indent="-317500" rtl="0">
              <a:buClr>
                <a:srgbClr val="000000"/>
              </a:buClr>
              <a:buSzPct val="127272"/>
              <a:buFont typeface="Arial"/>
              <a:buAutoNum type="alphaLcPeriod"/>
            </a:pPr>
            <a:r>
              <a:rPr lang="en"/>
              <a:t>Discuss what the status screen is saying</a:t>
            </a:r>
          </a:p>
          <a:p>
            <a:pPr marL="457200" lvl="0" indent="-317500" rtl="0">
              <a:buClr>
                <a:srgbClr val="000000"/>
              </a:buClr>
              <a:buSzPct val="127272"/>
              <a:buFont typeface="Arial"/>
              <a:buAutoNum type="arabicPeriod"/>
            </a:pPr>
            <a:r>
              <a:rPr lang="en"/>
              <a:t>$git add filename</a:t>
            </a:r>
          </a:p>
          <a:p>
            <a:pPr marL="457200" lvl="0" indent="-317500" rtl="0">
              <a:buClr>
                <a:srgbClr val="000000"/>
              </a:buClr>
              <a:buSzPct val="127272"/>
              <a:buFont typeface="Arial"/>
              <a:buAutoNum type="arabicPeriod"/>
            </a:pPr>
            <a:r>
              <a:rPr lang="en"/>
              <a:t>$git status</a:t>
            </a:r>
          </a:p>
          <a:p>
            <a:pPr marL="914400" lvl="1" indent="-317500" rtl="0">
              <a:buClr>
                <a:srgbClr val="000000"/>
              </a:buClr>
              <a:buSzPct val="127272"/>
              <a:buFont typeface="Arial"/>
              <a:buAutoNum type="alphaLcPeriod"/>
            </a:pPr>
            <a:r>
              <a:rPr lang="en"/>
              <a:t>Show one file is added and another is in the directory but not added</a:t>
            </a:r>
          </a:p>
          <a:p>
            <a:pPr marL="457200" lvl="0" indent="-317500" rtl="0">
              <a:buClr>
                <a:srgbClr val="000000"/>
              </a:buClr>
              <a:buSzPct val="127272"/>
              <a:buFont typeface="Arial"/>
              <a:buAutoNum type="arabicPeriod"/>
            </a:pPr>
            <a:r>
              <a:rPr lang="en"/>
              <a:t>$git add . </a:t>
            </a:r>
          </a:p>
          <a:p>
            <a:pPr marL="457200" lvl="0" indent="-317500" rtl="0">
              <a:buClr>
                <a:srgbClr val="000000"/>
              </a:buClr>
              <a:buSzPct val="127272"/>
              <a:buFont typeface="Arial"/>
              <a:buAutoNum type="arabicPeriod"/>
            </a:pPr>
            <a:r>
              <a:rPr lang="en"/>
              <a:t>$git commit -m "Initial Commit"</a:t>
            </a:r>
          </a:p>
          <a:p>
            <a:pPr marL="914400" lvl="1" indent="-317500" rtl="0">
              <a:buClr>
                <a:srgbClr val="000000"/>
              </a:buClr>
              <a:buSzPct val="127272"/>
              <a:buFont typeface="Arial"/>
              <a:buAutoNum type="alphaLcPeriod"/>
            </a:pPr>
            <a:r>
              <a:rPr lang="en"/>
              <a:t>Explain that commit messages should be fairly short and descriptive</a:t>
            </a:r>
          </a:p>
          <a:p>
            <a:pPr marL="457200" lvl="0" indent="-317500" rtl="0">
              <a:buClr>
                <a:srgbClr val="000000"/>
              </a:buClr>
              <a:buSzPct val="127272"/>
              <a:buFont typeface="Arial"/>
              <a:buAutoNum type="arabicPeriod"/>
            </a:pPr>
            <a:r>
              <a:rPr lang="en"/>
              <a:t>Add an extra file that we don't want to track like a .project file</a:t>
            </a:r>
          </a:p>
          <a:p>
            <a:pPr marL="914400" lvl="1" indent="-317500" rtl="0">
              <a:buClr>
                <a:srgbClr val="000000"/>
              </a:buClr>
              <a:buSzPct val="127272"/>
              <a:buFont typeface="Arial"/>
              <a:buAutoNum type="alphaLcPeriod"/>
            </a:pPr>
            <a:r>
              <a:rPr lang="en"/>
              <a:t>Show how to untrack the file</a:t>
            </a:r>
          </a:p>
          <a:p>
            <a:pPr marL="457200" lvl="0" indent="-317500" rtl="0">
              <a:buClr>
                <a:srgbClr val="000000"/>
              </a:buClr>
              <a:buSzPct val="127272"/>
              <a:buFont typeface="Arial"/>
              <a:buAutoNum type="arabicPeriod"/>
            </a:pPr>
            <a:r>
              <a:rPr lang="en"/>
              <a:t>$git rm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b="1"/>
              <a:t>Vid: </a:t>
            </a:r>
            <a:r>
              <a:rPr lang="en"/>
              <a:t>To get started with git we need to learn about the following tasks. We are going to take you through a simple project that we have setup on GitHub. </a:t>
            </a:r>
          </a:p>
          <a:p>
            <a:endParaRPr lang="en"/>
          </a:p>
          <a:p>
            <a:pPr lvl="0" rtl="0">
              <a:buNone/>
            </a:pPr>
            <a:r>
              <a:rPr lang="en" b="1"/>
              <a:t>Switch to Terminal</a:t>
            </a:r>
          </a:p>
          <a:p>
            <a:endParaRPr lang="en" b="1"/>
          </a:p>
          <a:p>
            <a:pPr marL="457200" lvl="0" indent="-317500" rtl="0">
              <a:buClr>
                <a:srgbClr val="000000"/>
              </a:buClr>
              <a:buSzPct val="127272"/>
              <a:buFont typeface="Arial"/>
              <a:buAutoNum type="arabicPeriod"/>
            </a:pPr>
            <a:r>
              <a:rPr lang="en"/>
              <a:t>Make a new folder for the project and go into it.</a:t>
            </a:r>
          </a:p>
          <a:p>
            <a:pPr marL="457200" lvl="0" indent="-317500" rtl="0">
              <a:buClr>
                <a:srgbClr val="000000"/>
              </a:buClr>
              <a:buSzPct val="127272"/>
              <a:buFont typeface="Arial"/>
              <a:buAutoNum type="arabicPeriod"/>
            </a:pPr>
            <a:r>
              <a:rPr lang="en"/>
              <a:t>Create a new repository 	 $ git init</a:t>
            </a:r>
          </a:p>
          <a:p>
            <a:pPr marL="457200" lvl="0" indent="-317500" rtl="0">
              <a:buClr>
                <a:srgbClr val="000000"/>
              </a:buClr>
              <a:buSzPct val="127272"/>
              <a:buFont typeface="Arial"/>
              <a:buAutoNum type="arabicPeriod"/>
            </a:pPr>
            <a:r>
              <a:rPr lang="en"/>
              <a:t>Add the HTML5 starter template file into the project folder. </a:t>
            </a:r>
          </a:p>
          <a:p>
            <a:pPr marL="457200" lvl="0" indent="-317500" rtl="0">
              <a:buClr>
                <a:srgbClr val="000000"/>
              </a:buClr>
              <a:buSzPct val="127272"/>
              <a:buFont typeface="Arial"/>
              <a:buAutoNum type="arabicPeriod"/>
            </a:pPr>
            <a:r>
              <a:rPr lang="en"/>
              <a:t>Add a stylesheet file to the project folder.</a:t>
            </a:r>
          </a:p>
          <a:p>
            <a:pPr marL="457200" lvl="0" indent="-317500" rtl="0">
              <a:buClr>
                <a:srgbClr val="000000"/>
              </a:buClr>
              <a:buSzPct val="127272"/>
              <a:buFont typeface="Arial"/>
              <a:buAutoNum type="arabicPeriod"/>
            </a:pPr>
            <a:r>
              <a:rPr lang="en"/>
              <a:t>$git status</a:t>
            </a:r>
          </a:p>
          <a:p>
            <a:pPr marL="914400" lvl="1" indent="-317500" rtl="0">
              <a:buClr>
                <a:srgbClr val="000000"/>
              </a:buClr>
              <a:buSzPct val="127272"/>
              <a:buFont typeface="Arial"/>
              <a:buAutoNum type="alphaLcPeriod"/>
            </a:pPr>
            <a:r>
              <a:rPr lang="en"/>
              <a:t>Discuss what the status screen is saying</a:t>
            </a:r>
          </a:p>
          <a:p>
            <a:pPr marL="457200" lvl="0" indent="-317500" rtl="0">
              <a:buClr>
                <a:srgbClr val="000000"/>
              </a:buClr>
              <a:buSzPct val="127272"/>
              <a:buFont typeface="Arial"/>
              <a:buAutoNum type="arabicPeriod"/>
            </a:pPr>
            <a:r>
              <a:rPr lang="en"/>
              <a:t>$git add filename</a:t>
            </a:r>
          </a:p>
          <a:p>
            <a:pPr marL="457200" lvl="0" indent="-317500" rtl="0">
              <a:buClr>
                <a:srgbClr val="000000"/>
              </a:buClr>
              <a:buSzPct val="127272"/>
              <a:buFont typeface="Arial"/>
              <a:buAutoNum type="arabicPeriod"/>
            </a:pPr>
            <a:r>
              <a:rPr lang="en"/>
              <a:t>$git status</a:t>
            </a:r>
          </a:p>
          <a:p>
            <a:pPr marL="914400" lvl="1" indent="-317500" rtl="0">
              <a:buClr>
                <a:srgbClr val="000000"/>
              </a:buClr>
              <a:buSzPct val="127272"/>
              <a:buFont typeface="Arial"/>
              <a:buAutoNum type="alphaLcPeriod"/>
            </a:pPr>
            <a:r>
              <a:rPr lang="en"/>
              <a:t>Show one file is added and another is in the directory but not added</a:t>
            </a:r>
          </a:p>
          <a:p>
            <a:pPr marL="457200" lvl="0" indent="-317500" rtl="0">
              <a:buClr>
                <a:srgbClr val="000000"/>
              </a:buClr>
              <a:buSzPct val="127272"/>
              <a:buFont typeface="Arial"/>
              <a:buAutoNum type="arabicPeriod"/>
            </a:pPr>
            <a:r>
              <a:rPr lang="en"/>
              <a:t>$git add . </a:t>
            </a:r>
          </a:p>
          <a:p>
            <a:pPr marL="457200" lvl="0" indent="-317500" rtl="0">
              <a:buClr>
                <a:srgbClr val="000000"/>
              </a:buClr>
              <a:buSzPct val="127272"/>
              <a:buFont typeface="Arial"/>
              <a:buAutoNum type="arabicPeriod"/>
            </a:pPr>
            <a:r>
              <a:rPr lang="en"/>
              <a:t>$git commit -m "Initial Commit"</a:t>
            </a:r>
          </a:p>
          <a:p>
            <a:pPr marL="914400" lvl="1" indent="-317500" rtl="0">
              <a:buClr>
                <a:srgbClr val="000000"/>
              </a:buClr>
              <a:buSzPct val="127272"/>
              <a:buFont typeface="Arial"/>
              <a:buAutoNum type="alphaLcPeriod"/>
            </a:pPr>
            <a:r>
              <a:rPr lang="en"/>
              <a:t>Explain that commit messages should be fairly short and descriptive</a:t>
            </a:r>
          </a:p>
          <a:p>
            <a:pPr marL="457200" lvl="0" indent="-317500" rtl="0">
              <a:buClr>
                <a:srgbClr val="000000"/>
              </a:buClr>
              <a:buSzPct val="127272"/>
              <a:buFont typeface="Arial"/>
              <a:buAutoNum type="arabicPeriod"/>
            </a:pPr>
            <a:r>
              <a:rPr lang="en"/>
              <a:t>Add an extra file that we don't want to track like a .project file</a:t>
            </a:r>
          </a:p>
          <a:p>
            <a:pPr marL="914400" lvl="1" indent="-317500" rtl="0">
              <a:buClr>
                <a:srgbClr val="000000"/>
              </a:buClr>
              <a:buSzPct val="127272"/>
              <a:buFont typeface="Arial"/>
              <a:buAutoNum type="alphaLcPeriod"/>
            </a:pPr>
            <a:r>
              <a:rPr lang="en"/>
              <a:t>Show how to untrack the file</a:t>
            </a:r>
          </a:p>
          <a:p>
            <a:pPr marL="457200" lvl="0" indent="-317500" rtl="0">
              <a:buClr>
                <a:srgbClr val="000000"/>
              </a:buClr>
              <a:buSzPct val="127272"/>
              <a:buFont typeface="Arial"/>
              <a:buAutoNum type="arabicPeriod"/>
            </a:pPr>
            <a:r>
              <a:rPr lang="en"/>
              <a:t>$git rm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b="1"/>
              <a:t>Vid: </a:t>
            </a:r>
            <a:r>
              <a:rPr lang="en"/>
              <a:t>To get started with git we need to learn about the following tasks. We are going to take you through a simple project that we have setup on GitHub. </a:t>
            </a:r>
          </a:p>
          <a:p>
            <a:endParaRPr lang="en"/>
          </a:p>
          <a:p>
            <a:pPr lvl="0" rtl="0">
              <a:buNone/>
            </a:pPr>
            <a:r>
              <a:rPr lang="en" b="1"/>
              <a:t>Switch to Terminal</a:t>
            </a:r>
          </a:p>
          <a:p>
            <a:endParaRPr lang="en" b="1"/>
          </a:p>
          <a:p>
            <a:pPr marL="457200" lvl="0" indent="-317500" rtl="0">
              <a:buClr>
                <a:srgbClr val="000000"/>
              </a:buClr>
              <a:buSzPct val="127272"/>
              <a:buFont typeface="Arial"/>
              <a:buAutoNum type="arabicPeriod"/>
            </a:pPr>
            <a:r>
              <a:rPr lang="en"/>
              <a:t>Make a new folder for the project and go into it.</a:t>
            </a:r>
          </a:p>
          <a:p>
            <a:pPr marL="457200" lvl="0" indent="-317500" rtl="0">
              <a:buClr>
                <a:srgbClr val="000000"/>
              </a:buClr>
              <a:buSzPct val="127272"/>
              <a:buFont typeface="Arial"/>
              <a:buAutoNum type="arabicPeriod"/>
            </a:pPr>
            <a:r>
              <a:rPr lang="en"/>
              <a:t>Create a new repository 	 $ git init</a:t>
            </a:r>
          </a:p>
          <a:p>
            <a:pPr marL="457200" lvl="0" indent="-317500" rtl="0">
              <a:buClr>
                <a:srgbClr val="000000"/>
              </a:buClr>
              <a:buSzPct val="127272"/>
              <a:buFont typeface="Arial"/>
              <a:buAutoNum type="arabicPeriod"/>
            </a:pPr>
            <a:r>
              <a:rPr lang="en"/>
              <a:t>Add the HTML5 starter template file into the project folder. </a:t>
            </a:r>
          </a:p>
          <a:p>
            <a:pPr marL="457200" lvl="0" indent="-317500" rtl="0">
              <a:buClr>
                <a:srgbClr val="000000"/>
              </a:buClr>
              <a:buSzPct val="127272"/>
              <a:buFont typeface="Arial"/>
              <a:buAutoNum type="arabicPeriod"/>
            </a:pPr>
            <a:r>
              <a:rPr lang="en"/>
              <a:t>Add a stylesheet file to the project folder.</a:t>
            </a:r>
          </a:p>
          <a:p>
            <a:pPr marL="457200" lvl="0" indent="-317500" rtl="0">
              <a:buClr>
                <a:srgbClr val="000000"/>
              </a:buClr>
              <a:buSzPct val="127272"/>
              <a:buFont typeface="Arial"/>
              <a:buAutoNum type="arabicPeriod"/>
            </a:pPr>
            <a:r>
              <a:rPr lang="en"/>
              <a:t>$git status</a:t>
            </a:r>
          </a:p>
          <a:p>
            <a:pPr marL="914400" lvl="1" indent="-317500" rtl="0">
              <a:buClr>
                <a:srgbClr val="000000"/>
              </a:buClr>
              <a:buSzPct val="127272"/>
              <a:buFont typeface="Arial"/>
              <a:buAutoNum type="alphaLcPeriod"/>
            </a:pPr>
            <a:r>
              <a:rPr lang="en"/>
              <a:t>Discuss what the status screen is saying</a:t>
            </a:r>
          </a:p>
          <a:p>
            <a:pPr marL="457200" lvl="0" indent="-317500" rtl="0">
              <a:buClr>
                <a:srgbClr val="000000"/>
              </a:buClr>
              <a:buSzPct val="127272"/>
              <a:buFont typeface="Arial"/>
              <a:buAutoNum type="arabicPeriod"/>
            </a:pPr>
            <a:r>
              <a:rPr lang="en"/>
              <a:t>$git add filename</a:t>
            </a:r>
          </a:p>
          <a:p>
            <a:pPr marL="457200" lvl="0" indent="-317500" rtl="0">
              <a:buClr>
                <a:srgbClr val="000000"/>
              </a:buClr>
              <a:buSzPct val="127272"/>
              <a:buFont typeface="Arial"/>
              <a:buAutoNum type="arabicPeriod"/>
            </a:pPr>
            <a:r>
              <a:rPr lang="en"/>
              <a:t>$git status</a:t>
            </a:r>
          </a:p>
          <a:p>
            <a:pPr marL="914400" lvl="1" indent="-317500" rtl="0">
              <a:buClr>
                <a:srgbClr val="000000"/>
              </a:buClr>
              <a:buSzPct val="127272"/>
              <a:buFont typeface="Arial"/>
              <a:buAutoNum type="alphaLcPeriod"/>
            </a:pPr>
            <a:r>
              <a:rPr lang="en"/>
              <a:t>Show one file is added and another is in the directory but not added</a:t>
            </a:r>
          </a:p>
          <a:p>
            <a:pPr marL="457200" lvl="0" indent="-317500" rtl="0">
              <a:buClr>
                <a:srgbClr val="000000"/>
              </a:buClr>
              <a:buSzPct val="127272"/>
              <a:buFont typeface="Arial"/>
              <a:buAutoNum type="arabicPeriod"/>
            </a:pPr>
            <a:r>
              <a:rPr lang="en"/>
              <a:t>$git add . </a:t>
            </a:r>
          </a:p>
          <a:p>
            <a:pPr marL="457200" lvl="0" indent="-317500" rtl="0">
              <a:buClr>
                <a:srgbClr val="000000"/>
              </a:buClr>
              <a:buSzPct val="127272"/>
              <a:buFont typeface="Arial"/>
              <a:buAutoNum type="arabicPeriod"/>
            </a:pPr>
            <a:r>
              <a:rPr lang="en"/>
              <a:t>$git commit -m "Initial Commit"</a:t>
            </a:r>
          </a:p>
          <a:p>
            <a:pPr marL="914400" lvl="1" indent="-317500" rtl="0">
              <a:buClr>
                <a:srgbClr val="000000"/>
              </a:buClr>
              <a:buSzPct val="127272"/>
              <a:buFont typeface="Arial"/>
              <a:buAutoNum type="alphaLcPeriod"/>
            </a:pPr>
            <a:r>
              <a:rPr lang="en"/>
              <a:t>Explain that commit messages should be fairly short and descriptive</a:t>
            </a:r>
          </a:p>
          <a:p>
            <a:pPr marL="457200" lvl="0" indent="-317500" rtl="0">
              <a:buClr>
                <a:srgbClr val="000000"/>
              </a:buClr>
              <a:buSzPct val="127272"/>
              <a:buFont typeface="Arial"/>
              <a:buAutoNum type="arabicPeriod"/>
            </a:pPr>
            <a:r>
              <a:rPr lang="en"/>
              <a:t>Add an extra file that we don't want to track like a .project file</a:t>
            </a:r>
          </a:p>
          <a:p>
            <a:pPr marL="914400" lvl="1" indent="-317500" rtl="0">
              <a:buClr>
                <a:srgbClr val="000000"/>
              </a:buClr>
              <a:buSzPct val="127272"/>
              <a:buFont typeface="Arial"/>
              <a:buAutoNum type="alphaLcPeriod"/>
            </a:pPr>
            <a:r>
              <a:rPr lang="en"/>
              <a:t>Show how to untrack the file</a:t>
            </a:r>
          </a:p>
          <a:p>
            <a:pPr marL="457200" lvl="0" indent="-317500" rtl="0">
              <a:buClr>
                <a:srgbClr val="000000"/>
              </a:buClr>
              <a:buSzPct val="127272"/>
              <a:buFont typeface="Arial"/>
              <a:buAutoNum type="arabicPeriod"/>
            </a:pPr>
            <a:r>
              <a:rPr lang="en"/>
              <a:t>$git rm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b="1"/>
              <a:t>Vid: </a:t>
            </a:r>
            <a:r>
              <a:rPr lang="en"/>
              <a:t>To get started with git we need to learn about the following tasks. We are going to take you through a simple project that we have setup on GitHub. </a:t>
            </a:r>
          </a:p>
          <a:p>
            <a:endParaRPr lang="en"/>
          </a:p>
          <a:p>
            <a:pPr lvl="0" rtl="0">
              <a:buNone/>
            </a:pPr>
            <a:r>
              <a:rPr lang="en" b="1"/>
              <a:t>Switch to Terminal</a:t>
            </a:r>
          </a:p>
          <a:p>
            <a:endParaRPr lang="en" b="1"/>
          </a:p>
          <a:p>
            <a:pPr marL="457200" lvl="0" indent="-317500" rtl="0">
              <a:buClr>
                <a:srgbClr val="000000"/>
              </a:buClr>
              <a:buSzPct val="127272"/>
              <a:buFont typeface="Arial"/>
              <a:buAutoNum type="arabicPeriod"/>
            </a:pPr>
            <a:r>
              <a:rPr lang="en"/>
              <a:t>Make a new folder for the project and go into it.</a:t>
            </a:r>
          </a:p>
          <a:p>
            <a:pPr marL="457200" lvl="0" indent="-317500" rtl="0">
              <a:buClr>
                <a:srgbClr val="000000"/>
              </a:buClr>
              <a:buSzPct val="127272"/>
              <a:buFont typeface="Arial"/>
              <a:buAutoNum type="arabicPeriod"/>
            </a:pPr>
            <a:r>
              <a:rPr lang="en"/>
              <a:t>Create a new repository 	 $ git init</a:t>
            </a:r>
          </a:p>
          <a:p>
            <a:pPr marL="457200" lvl="0" indent="-317500" rtl="0">
              <a:buClr>
                <a:srgbClr val="000000"/>
              </a:buClr>
              <a:buSzPct val="127272"/>
              <a:buFont typeface="Arial"/>
              <a:buAutoNum type="arabicPeriod"/>
            </a:pPr>
            <a:r>
              <a:rPr lang="en"/>
              <a:t>Add the HTML5 starter template file into the project folder. </a:t>
            </a:r>
          </a:p>
          <a:p>
            <a:pPr marL="457200" lvl="0" indent="-317500" rtl="0">
              <a:buClr>
                <a:srgbClr val="000000"/>
              </a:buClr>
              <a:buSzPct val="127272"/>
              <a:buFont typeface="Arial"/>
              <a:buAutoNum type="arabicPeriod"/>
            </a:pPr>
            <a:r>
              <a:rPr lang="en"/>
              <a:t>Add a stylesheet file to the project folder.</a:t>
            </a:r>
          </a:p>
          <a:p>
            <a:pPr marL="457200" lvl="0" indent="-317500" rtl="0">
              <a:buClr>
                <a:srgbClr val="000000"/>
              </a:buClr>
              <a:buSzPct val="127272"/>
              <a:buFont typeface="Arial"/>
              <a:buAutoNum type="arabicPeriod"/>
            </a:pPr>
            <a:r>
              <a:rPr lang="en"/>
              <a:t>$git status</a:t>
            </a:r>
          </a:p>
          <a:p>
            <a:pPr marL="914400" lvl="1" indent="-317500" rtl="0">
              <a:buClr>
                <a:srgbClr val="000000"/>
              </a:buClr>
              <a:buSzPct val="127272"/>
              <a:buFont typeface="Arial"/>
              <a:buAutoNum type="alphaLcPeriod"/>
            </a:pPr>
            <a:r>
              <a:rPr lang="en"/>
              <a:t>Discuss what the status screen is saying</a:t>
            </a:r>
          </a:p>
          <a:p>
            <a:pPr marL="457200" lvl="0" indent="-317500" rtl="0">
              <a:buClr>
                <a:srgbClr val="000000"/>
              </a:buClr>
              <a:buSzPct val="127272"/>
              <a:buFont typeface="Arial"/>
              <a:buAutoNum type="arabicPeriod"/>
            </a:pPr>
            <a:r>
              <a:rPr lang="en"/>
              <a:t>$git add filename</a:t>
            </a:r>
          </a:p>
          <a:p>
            <a:pPr marL="457200" lvl="0" indent="-317500" rtl="0">
              <a:buClr>
                <a:srgbClr val="000000"/>
              </a:buClr>
              <a:buSzPct val="127272"/>
              <a:buFont typeface="Arial"/>
              <a:buAutoNum type="arabicPeriod"/>
            </a:pPr>
            <a:r>
              <a:rPr lang="en"/>
              <a:t>$git status</a:t>
            </a:r>
          </a:p>
          <a:p>
            <a:pPr marL="914400" lvl="1" indent="-317500" rtl="0">
              <a:buClr>
                <a:srgbClr val="000000"/>
              </a:buClr>
              <a:buSzPct val="127272"/>
              <a:buFont typeface="Arial"/>
              <a:buAutoNum type="alphaLcPeriod"/>
            </a:pPr>
            <a:r>
              <a:rPr lang="en"/>
              <a:t>Show one file is added and another is in the directory but not added</a:t>
            </a:r>
          </a:p>
          <a:p>
            <a:pPr marL="457200" lvl="0" indent="-317500" rtl="0">
              <a:buClr>
                <a:srgbClr val="000000"/>
              </a:buClr>
              <a:buSzPct val="127272"/>
              <a:buFont typeface="Arial"/>
              <a:buAutoNum type="arabicPeriod"/>
            </a:pPr>
            <a:r>
              <a:rPr lang="en"/>
              <a:t>$git add . </a:t>
            </a:r>
          </a:p>
          <a:p>
            <a:pPr marL="457200" lvl="0" indent="-317500" rtl="0">
              <a:buClr>
                <a:srgbClr val="000000"/>
              </a:buClr>
              <a:buSzPct val="127272"/>
              <a:buFont typeface="Arial"/>
              <a:buAutoNum type="arabicPeriod"/>
            </a:pPr>
            <a:r>
              <a:rPr lang="en"/>
              <a:t>$git commit -m "Initial Commit"</a:t>
            </a:r>
          </a:p>
          <a:p>
            <a:pPr marL="914400" lvl="1" indent="-317500" rtl="0">
              <a:buClr>
                <a:srgbClr val="000000"/>
              </a:buClr>
              <a:buSzPct val="127272"/>
              <a:buFont typeface="Arial"/>
              <a:buAutoNum type="alphaLcPeriod"/>
            </a:pPr>
            <a:r>
              <a:rPr lang="en"/>
              <a:t>Explain that commit messages should be fairly short and descriptive</a:t>
            </a:r>
          </a:p>
          <a:p>
            <a:pPr marL="457200" lvl="0" indent="-317500" rtl="0">
              <a:buClr>
                <a:srgbClr val="000000"/>
              </a:buClr>
              <a:buSzPct val="127272"/>
              <a:buFont typeface="Arial"/>
              <a:buAutoNum type="arabicPeriod"/>
            </a:pPr>
            <a:r>
              <a:rPr lang="en"/>
              <a:t>Add an extra file that we don't want to track like a .project file</a:t>
            </a:r>
          </a:p>
          <a:p>
            <a:pPr marL="914400" lvl="1" indent="-317500" rtl="0">
              <a:buClr>
                <a:srgbClr val="000000"/>
              </a:buClr>
              <a:buSzPct val="127272"/>
              <a:buFont typeface="Arial"/>
              <a:buAutoNum type="alphaLcPeriod"/>
            </a:pPr>
            <a:r>
              <a:rPr lang="en"/>
              <a:t>Show how to untrack the file</a:t>
            </a:r>
          </a:p>
          <a:p>
            <a:pPr marL="457200" lvl="0" indent="-317500" rtl="0">
              <a:buClr>
                <a:srgbClr val="000000"/>
              </a:buClr>
              <a:buSzPct val="127272"/>
              <a:buFont typeface="Arial"/>
              <a:buAutoNum type="arabicPeriod"/>
            </a:pPr>
            <a:r>
              <a:rPr lang="en"/>
              <a:t>$git rm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b="1"/>
              <a:t>Max: </a:t>
            </a:r>
            <a:r>
              <a:rPr lang="en"/>
              <a:t>The git log allows you to look into what has been happening in the repository. Here you will be able to see the list of commits in the project and the commit message. The command is straightforward.</a:t>
            </a:r>
          </a:p>
          <a:p>
            <a:endParaRPr lang="en"/>
          </a:p>
          <a:p>
            <a:pPr lvl="0" rtl="0">
              <a:buNone/>
            </a:pPr>
            <a:r>
              <a:rPr lang="en"/>
              <a:t>$git log</a:t>
            </a:r>
          </a:p>
          <a:p>
            <a:endParaRPr lang="en"/>
          </a:p>
          <a:p>
            <a:pPr lvl="0" rtl="0">
              <a:buNone/>
            </a:pPr>
            <a:r>
              <a:rPr lang="en"/>
              <a:t>Now, what does all of this stuff mean. The first part of what you see is the Commit Hash. This is a unique identifier for the filesystem at the time the commit was made. You can move your file system to any commit if you know the hash. </a:t>
            </a:r>
          </a:p>
          <a:p>
            <a:endParaRPr lang="en"/>
          </a:p>
          <a:p>
            <a:pPr lvl="0" rtl="0">
              <a:buNone/>
            </a:pPr>
            <a:r>
              <a:rPr lang="en"/>
              <a:t>The second part is the author tag that is set by each user and their email address. </a:t>
            </a:r>
          </a:p>
          <a:p>
            <a:endParaRPr lang="en"/>
          </a:p>
          <a:p>
            <a:pPr lvl="0" rtl="0">
              <a:buNone/>
            </a:pPr>
            <a:r>
              <a:rPr lang="en"/>
              <a:t>Third is the date down to the second for the commit. </a:t>
            </a:r>
            <a:r>
              <a:rPr lang="en">
                <a:solidFill>
                  <a:srgbClr val="FF0000"/>
                </a:solidFill>
              </a:rPr>
              <a:t>(Research more about the default date format)</a:t>
            </a:r>
          </a:p>
          <a:p>
            <a:endParaRPr lang="en">
              <a:solidFill>
                <a:srgbClr val="FF0000"/>
              </a:solidFill>
            </a:endParaRPr>
          </a:p>
          <a:p>
            <a:pPr lvl="0" rtl="0">
              <a:buNone/>
            </a:pPr>
            <a:r>
              <a:rPr lang="en"/>
              <a:t>The 4th part is the commit message itself. </a:t>
            </a:r>
          </a:p>
          <a:p>
            <a:endParaRPr lang="en"/>
          </a:p>
          <a:p>
            <a:pPr lvl="0" rtl="0">
              <a:buNone/>
            </a:pPr>
            <a:r>
              <a:rPr lang="en" b="1">
                <a:solidFill>
                  <a:srgbClr val="980000"/>
                </a:solidFill>
              </a:rPr>
              <a:t>Vid: </a:t>
            </a:r>
            <a:r>
              <a:rPr lang="en">
                <a:solidFill>
                  <a:srgbClr val="980000"/>
                </a:solidFill>
              </a:rPr>
              <a:t>We can use the git log information in the following ways.</a:t>
            </a:r>
          </a:p>
          <a:p>
            <a:pPr marL="457200" lvl="0" indent="-317500" rtl="0">
              <a:buClr>
                <a:srgbClr val="980000"/>
              </a:buClr>
              <a:buSzPct val="127272"/>
              <a:buFont typeface="Arial"/>
              <a:buAutoNum type="arabicPeriod"/>
            </a:pPr>
            <a:r>
              <a:rPr lang="en">
                <a:solidFill>
                  <a:srgbClr val="980000"/>
                </a:solidFill>
              </a:rPr>
              <a:t>Knowing the commit hash lets us revert back to that particular point in time.</a:t>
            </a:r>
          </a:p>
          <a:p>
            <a:pPr marL="457200" lvl="0" indent="-317500" rtl="0">
              <a:buClr>
                <a:srgbClr val="980000"/>
              </a:buClr>
              <a:buSzPct val="127272"/>
              <a:buFont typeface="Arial"/>
              <a:buAutoNum type="arabicPeriod"/>
            </a:pPr>
            <a:r>
              <a:rPr lang="en">
                <a:solidFill>
                  <a:srgbClr val="980000"/>
                </a:solidFill>
              </a:rPr>
              <a:t>We can see who made the commit if we are working jointly on a project.</a:t>
            </a:r>
          </a:p>
          <a:p>
            <a:pPr marL="457200" lvl="0" indent="-317500" rtl="0">
              <a:buClr>
                <a:srgbClr val="980000"/>
              </a:buClr>
              <a:buSzPct val="127272"/>
              <a:buFont typeface="Arial"/>
              <a:buAutoNum type="arabicPeriod"/>
            </a:pPr>
            <a:r>
              <a:rPr lang="en">
                <a:solidFill>
                  <a:srgbClr val="980000"/>
                </a:solidFill>
              </a:rPr>
              <a:t>We can see a diff of what changed with each commit. $ git log -p -3   (the -3 just limits the commits shown to 3)</a:t>
            </a:r>
          </a:p>
          <a:p>
            <a:pPr marL="457200" lvl="0" indent="-317500" rtl="0">
              <a:buClr>
                <a:srgbClr val="980000"/>
              </a:buClr>
              <a:buSzPct val="127272"/>
              <a:buFont typeface="Arial"/>
              <a:buAutoNum type="arabicPeriod"/>
            </a:pPr>
            <a:r>
              <a:rPr lang="en">
                <a:solidFill>
                  <a:srgbClr val="980000"/>
                </a:solidFill>
              </a:rPr>
              <a:t>Using -stat we can see stats, the number of insertions and deletes on each commit $ git log --stat</a:t>
            </a:r>
          </a:p>
          <a:p>
            <a:endParaRPr lang="en">
              <a:solidFill>
                <a:srgbClr val="980000"/>
              </a:solidFill>
            </a:endParaRPr>
          </a:p>
          <a:p>
            <a:pPr lvl="0" rtl="0">
              <a:buNone/>
            </a:pPr>
            <a:r>
              <a:rPr lang="en" b="1">
                <a:solidFill>
                  <a:srgbClr val="980000"/>
                </a:solidFill>
              </a:rPr>
              <a:t>Max: </a:t>
            </a:r>
            <a:r>
              <a:rPr lang="en">
                <a:solidFill>
                  <a:srgbClr val="980000"/>
                </a:solidFill>
              </a:rPr>
              <a:t>The git log becomes more useful as the projects become complex and are great when you create branches.</a:t>
            </a:r>
          </a:p>
          <a:p>
            <a:endParaRPr lang="en">
              <a:solidFill>
                <a:srgbClr val="980000"/>
              </a:solidFill>
            </a:endParaRPr>
          </a:p>
          <a:p>
            <a:pPr lvl="0">
              <a:buNone/>
            </a:pPr>
            <a:r>
              <a:rPr lang="en" b="1"/>
              <a:t>Next Slide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7"/>
        <p:cNvGrpSpPr/>
        <p:nvPr/>
      </p:nvGrpSpPr>
      <p:grpSpPr>
        <a:xfrm>
          <a:off x="0" y="0"/>
          <a:ext cx="0" cy="0"/>
          <a:chOff x="0" y="0"/>
          <a:chExt cx="0" cy="0"/>
        </a:xfrm>
      </p:grpSpPr>
      <p:sp>
        <p:nvSpPr>
          <p:cNvPr id="8" name="Shape 8"/>
          <p:cNvSpPr/>
          <p:nvPr/>
        </p:nvSpPr>
        <p:spPr>
          <a:xfrm>
            <a:off x="0" y="0"/>
            <a:ext cx="9144000" cy="4691399"/>
          </a:xfrm>
          <a:prstGeom prst="rect">
            <a:avLst/>
          </a:prstGeom>
          <a:solidFill>
            <a:schemeClr val="dk2"/>
          </a:solidFill>
          <a:ln>
            <a:noFill/>
          </a:ln>
        </p:spPr>
        <p:txBody>
          <a:bodyPr lIns="91425" tIns="45700" rIns="91425" bIns="45700" anchor="ctr" anchorCtr="0">
            <a:noAutofit/>
          </a:bodyPr>
          <a:lstStyle/>
          <a:p>
            <a:endParaRPr/>
          </a:p>
        </p:txBody>
      </p:sp>
      <p:cxnSp>
        <p:nvCxnSpPr>
          <p:cNvPr id="9" name="Shape 9"/>
          <p:cNvCxnSpPr/>
          <p:nvPr/>
        </p:nvCxnSpPr>
        <p:spPr>
          <a:xfrm>
            <a:off x="0" y="4662139"/>
            <a:ext cx="9144000" cy="0"/>
          </a:xfrm>
          <a:prstGeom prst="straightConnector1">
            <a:avLst/>
          </a:prstGeom>
          <a:noFill/>
          <a:ln w="57150" cap="flat">
            <a:solidFill>
              <a:srgbClr val="000000">
                <a:alpha val="14901"/>
              </a:srgbClr>
            </a:solidFill>
            <a:prstDash val="solid"/>
            <a:round/>
            <a:headEnd type="none" w="med" len="med"/>
            <a:tailEnd type="none" w="med" len="med"/>
          </a:ln>
        </p:spPr>
      </p:cxnSp>
      <p:sp>
        <p:nvSpPr>
          <p:cNvPr id="10" name="Shape 10"/>
          <p:cNvSpPr txBox="1">
            <a:spLocks noGrp="1"/>
          </p:cNvSpPr>
          <p:nvPr>
            <p:ph type="ctrTitle"/>
          </p:nvPr>
        </p:nvSpPr>
        <p:spPr>
          <a:xfrm>
            <a:off x="685800" y="2490375"/>
            <a:ext cx="7772400" cy="2198400"/>
          </a:xfrm>
          <a:prstGeom prst="rect">
            <a:avLst/>
          </a:prstGeom>
          <a:noFill/>
          <a:ln>
            <a:noFill/>
          </a:ln>
        </p:spPr>
        <p:txBody>
          <a:bodyPr lIns="91425" tIns="91425" rIns="91425" bIns="91425" anchor="b" anchorCtr="0"/>
          <a:lstStyle>
            <a:lvl1pPr marL="0" indent="457200" algn="l" rtl="0">
              <a:spcBef>
                <a:spcPts val="0"/>
              </a:spcBef>
              <a:buClr>
                <a:schemeClr val="lt1"/>
              </a:buClr>
              <a:buSzPct val="100000"/>
              <a:buFont typeface="Arial"/>
              <a:buNone/>
              <a:defRPr sz="7200" b="1" i="0" u="none" strike="noStrike" cap="none" baseline="0">
                <a:solidFill>
                  <a:schemeClr val="lt1"/>
                </a:solidFill>
                <a:latin typeface="Arial"/>
                <a:ea typeface="Arial"/>
                <a:cs typeface="Arial"/>
                <a:sym typeface="Arial"/>
              </a:defRPr>
            </a:lvl1pPr>
            <a:lvl2pPr marL="0" indent="457200" algn="l" rtl="0">
              <a:spcBef>
                <a:spcPts val="0"/>
              </a:spcBef>
              <a:buClr>
                <a:schemeClr val="lt1"/>
              </a:buClr>
              <a:buSzPct val="100000"/>
              <a:buFont typeface="Arial"/>
              <a:buNone/>
              <a:defRPr sz="7200" b="1" i="0" u="none" strike="noStrike" cap="none" baseline="0">
                <a:solidFill>
                  <a:schemeClr val="lt1"/>
                </a:solidFill>
                <a:latin typeface="Arial"/>
                <a:ea typeface="Arial"/>
                <a:cs typeface="Arial"/>
                <a:sym typeface="Arial"/>
              </a:defRPr>
            </a:lvl2pPr>
            <a:lvl3pPr marL="0" indent="457200" algn="l" rtl="0">
              <a:spcBef>
                <a:spcPts val="0"/>
              </a:spcBef>
              <a:buClr>
                <a:schemeClr val="lt1"/>
              </a:buClr>
              <a:buSzPct val="100000"/>
              <a:buFont typeface="Arial"/>
              <a:buNone/>
              <a:defRPr sz="7200" b="1" i="0" u="none" strike="noStrike" cap="none" baseline="0">
                <a:solidFill>
                  <a:schemeClr val="lt1"/>
                </a:solidFill>
                <a:latin typeface="Arial"/>
                <a:ea typeface="Arial"/>
                <a:cs typeface="Arial"/>
                <a:sym typeface="Arial"/>
              </a:defRPr>
            </a:lvl3pPr>
            <a:lvl4pPr marL="0" indent="457200" algn="l" rtl="0">
              <a:spcBef>
                <a:spcPts val="0"/>
              </a:spcBef>
              <a:buClr>
                <a:schemeClr val="lt1"/>
              </a:buClr>
              <a:buSzPct val="100000"/>
              <a:buFont typeface="Arial"/>
              <a:buNone/>
              <a:defRPr sz="7200" b="1" i="0" u="none" strike="noStrike" cap="none" baseline="0">
                <a:solidFill>
                  <a:schemeClr val="lt1"/>
                </a:solidFill>
                <a:latin typeface="Arial"/>
                <a:ea typeface="Arial"/>
                <a:cs typeface="Arial"/>
                <a:sym typeface="Arial"/>
              </a:defRPr>
            </a:lvl4pPr>
            <a:lvl5pPr marL="0" indent="457200" algn="l" rtl="0">
              <a:spcBef>
                <a:spcPts val="0"/>
              </a:spcBef>
              <a:buClr>
                <a:schemeClr val="lt1"/>
              </a:buClr>
              <a:buSzPct val="100000"/>
              <a:buFont typeface="Arial"/>
              <a:buNone/>
              <a:defRPr sz="7200" b="1" i="0" u="none" strike="noStrike" cap="none" baseline="0">
                <a:solidFill>
                  <a:schemeClr val="lt1"/>
                </a:solidFill>
                <a:latin typeface="Arial"/>
                <a:ea typeface="Arial"/>
                <a:cs typeface="Arial"/>
                <a:sym typeface="Arial"/>
              </a:defRPr>
            </a:lvl5pPr>
            <a:lvl6pPr marL="0" indent="457200" algn="l" rtl="0">
              <a:spcBef>
                <a:spcPts val="0"/>
              </a:spcBef>
              <a:buClr>
                <a:schemeClr val="lt1"/>
              </a:buClr>
              <a:buSzPct val="100000"/>
              <a:buFont typeface="Arial"/>
              <a:buNone/>
              <a:defRPr sz="7200" b="1" i="0" u="none" strike="noStrike" cap="none" baseline="0">
                <a:solidFill>
                  <a:schemeClr val="lt1"/>
                </a:solidFill>
                <a:latin typeface="Arial"/>
                <a:ea typeface="Arial"/>
                <a:cs typeface="Arial"/>
                <a:sym typeface="Arial"/>
              </a:defRPr>
            </a:lvl6pPr>
            <a:lvl7pPr marL="0" indent="457200" algn="l" rtl="0">
              <a:spcBef>
                <a:spcPts val="0"/>
              </a:spcBef>
              <a:buClr>
                <a:schemeClr val="lt1"/>
              </a:buClr>
              <a:buSzPct val="100000"/>
              <a:buFont typeface="Arial"/>
              <a:buNone/>
              <a:defRPr sz="7200" b="1" i="0" u="none" strike="noStrike" cap="none" baseline="0">
                <a:solidFill>
                  <a:schemeClr val="lt1"/>
                </a:solidFill>
                <a:latin typeface="Arial"/>
                <a:ea typeface="Arial"/>
                <a:cs typeface="Arial"/>
                <a:sym typeface="Arial"/>
              </a:defRPr>
            </a:lvl7pPr>
            <a:lvl8pPr marL="0" indent="457200" algn="l" rtl="0">
              <a:spcBef>
                <a:spcPts val="0"/>
              </a:spcBef>
              <a:buClr>
                <a:schemeClr val="lt1"/>
              </a:buClr>
              <a:buSzPct val="100000"/>
              <a:buFont typeface="Arial"/>
              <a:buNone/>
              <a:defRPr sz="7200" b="1" i="0" u="none" strike="noStrike" cap="none" baseline="0">
                <a:solidFill>
                  <a:schemeClr val="lt1"/>
                </a:solidFill>
                <a:latin typeface="Arial"/>
                <a:ea typeface="Arial"/>
                <a:cs typeface="Arial"/>
                <a:sym typeface="Arial"/>
              </a:defRPr>
            </a:lvl8pPr>
            <a:lvl9pPr marL="0" indent="457200" algn="l" rtl="0">
              <a:spcBef>
                <a:spcPts val="0"/>
              </a:spcBef>
              <a:buClr>
                <a:schemeClr val="lt1"/>
              </a:buClr>
              <a:buSzPct val="100000"/>
              <a:buFont typeface="Arial"/>
              <a:buNone/>
              <a:defRPr sz="7200" b="1" i="0" u="none" strike="noStrike" cap="none" baseline="0">
                <a:solidFill>
                  <a:schemeClr val="lt1"/>
                </a:solidFill>
                <a:latin typeface="Arial"/>
                <a:ea typeface="Arial"/>
                <a:cs typeface="Arial"/>
                <a:sym typeface="Arial"/>
              </a:defRPr>
            </a:lvl9pPr>
          </a:lstStyle>
          <a:p>
            <a:endParaRPr/>
          </a:p>
        </p:txBody>
      </p:sp>
      <p:sp>
        <p:nvSpPr>
          <p:cNvPr id="11" name="Shape 11"/>
          <p:cNvSpPr txBox="1">
            <a:spLocks noGrp="1"/>
          </p:cNvSpPr>
          <p:nvPr>
            <p:ph type="subTitle" idx="1"/>
          </p:nvPr>
        </p:nvSpPr>
        <p:spPr>
          <a:xfrm>
            <a:off x="685800" y="4836035"/>
            <a:ext cx="7772400" cy="1032599"/>
          </a:xfrm>
          <a:prstGeom prst="rect">
            <a:avLst/>
          </a:prstGeom>
          <a:noFill/>
          <a:ln>
            <a:noFill/>
          </a:ln>
        </p:spPr>
        <p:txBody>
          <a:bodyPr lIns="91425" tIns="91425" rIns="91425" bIns="91425" anchor="t" anchorCtr="0"/>
          <a:lstStyle>
            <a:lvl1pPr marL="0" indent="190500" algn="l" rtl="0">
              <a:spcBef>
                <a:spcPts val="0"/>
              </a:spcBef>
              <a:buClr>
                <a:schemeClr val="dk2"/>
              </a:buClr>
              <a:buSzPct val="100000"/>
              <a:buFont typeface="Arial"/>
              <a:buNone/>
              <a:defRPr sz="3000" b="0" i="0" u="none" strike="noStrike" cap="none" baseline="0">
                <a:solidFill>
                  <a:schemeClr val="dk2"/>
                </a:solidFill>
                <a:latin typeface="Arial"/>
                <a:ea typeface="Arial"/>
                <a:cs typeface="Arial"/>
                <a:sym typeface="Arial"/>
              </a:defRPr>
            </a:lvl1pPr>
            <a:lvl2pPr marL="0" indent="190500" algn="l" rtl="0">
              <a:spcBef>
                <a:spcPts val="0"/>
              </a:spcBef>
              <a:buClr>
                <a:schemeClr val="dk2"/>
              </a:buClr>
              <a:buSzPct val="100000"/>
              <a:buFont typeface="Arial"/>
              <a:buNone/>
              <a:defRPr sz="3000" b="0" i="0" u="none" strike="noStrike" cap="none" baseline="0">
                <a:solidFill>
                  <a:schemeClr val="dk2"/>
                </a:solidFill>
                <a:latin typeface="Arial"/>
                <a:ea typeface="Arial"/>
                <a:cs typeface="Arial"/>
                <a:sym typeface="Arial"/>
              </a:defRPr>
            </a:lvl2pPr>
            <a:lvl3pPr marL="0" indent="190500" algn="l" rtl="0">
              <a:spcBef>
                <a:spcPts val="0"/>
              </a:spcBef>
              <a:buClr>
                <a:schemeClr val="dk2"/>
              </a:buClr>
              <a:buSzPct val="100000"/>
              <a:buFont typeface="Arial"/>
              <a:buNone/>
              <a:defRPr sz="3000" b="0" i="0" u="none" strike="noStrike" cap="none" baseline="0">
                <a:solidFill>
                  <a:schemeClr val="dk2"/>
                </a:solidFill>
                <a:latin typeface="Arial"/>
                <a:ea typeface="Arial"/>
                <a:cs typeface="Arial"/>
                <a:sym typeface="Arial"/>
              </a:defRPr>
            </a:lvl3pPr>
            <a:lvl4pPr marL="0" indent="190500" algn="l" rtl="0">
              <a:spcBef>
                <a:spcPts val="0"/>
              </a:spcBef>
              <a:buClr>
                <a:schemeClr val="dk2"/>
              </a:buClr>
              <a:buSzPct val="100000"/>
              <a:buFont typeface="Arial"/>
              <a:buNone/>
              <a:defRPr sz="3000" b="0" i="0" u="none" strike="noStrike" cap="none" baseline="0">
                <a:solidFill>
                  <a:schemeClr val="dk2"/>
                </a:solidFill>
                <a:latin typeface="Arial"/>
                <a:ea typeface="Arial"/>
                <a:cs typeface="Arial"/>
                <a:sym typeface="Arial"/>
              </a:defRPr>
            </a:lvl4pPr>
            <a:lvl5pPr marL="0" indent="190500" algn="l" rtl="0">
              <a:spcBef>
                <a:spcPts val="0"/>
              </a:spcBef>
              <a:buClr>
                <a:schemeClr val="dk2"/>
              </a:buClr>
              <a:buSzPct val="100000"/>
              <a:buFont typeface="Arial"/>
              <a:buNone/>
              <a:defRPr sz="3000" b="0" i="0" u="none" strike="noStrike" cap="none" baseline="0">
                <a:solidFill>
                  <a:schemeClr val="dk2"/>
                </a:solidFill>
                <a:latin typeface="Arial"/>
                <a:ea typeface="Arial"/>
                <a:cs typeface="Arial"/>
                <a:sym typeface="Arial"/>
              </a:defRPr>
            </a:lvl5pPr>
            <a:lvl6pPr marL="0" indent="190500" algn="l" rtl="0">
              <a:spcBef>
                <a:spcPts val="0"/>
              </a:spcBef>
              <a:buClr>
                <a:schemeClr val="dk2"/>
              </a:buClr>
              <a:buSzPct val="100000"/>
              <a:buFont typeface="Arial"/>
              <a:buNone/>
              <a:defRPr sz="3000" b="0" i="0" u="none" strike="noStrike" cap="none" baseline="0">
                <a:solidFill>
                  <a:schemeClr val="dk2"/>
                </a:solidFill>
                <a:latin typeface="Arial"/>
                <a:ea typeface="Arial"/>
                <a:cs typeface="Arial"/>
                <a:sym typeface="Arial"/>
              </a:defRPr>
            </a:lvl6pPr>
            <a:lvl7pPr marL="0" indent="190500" algn="l" rtl="0">
              <a:spcBef>
                <a:spcPts val="0"/>
              </a:spcBef>
              <a:buClr>
                <a:schemeClr val="dk2"/>
              </a:buClr>
              <a:buSzPct val="100000"/>
              <a:buFont typeface="Arial"/>
              <a:buNone/>
              <a:defRPr sz="3000" b="0" i="0" u="none" strike="noStrike" cap="none" baseline="0">
                <a:solidFill>
                  <a:schemeClr val="dk2"/>
                </a:solidFill>
                <a:latin typeface="Arial"/>
                <a:ea typeface="Arial"/>
                <a:cs typeface="Arial"/>
                <a:sym typeface="Arial"/>
              </a:defRPr>
            </a:lvl7pPr>
            <a:lvl8pPr marL="0" indent="190500" algn="l" rtl="0">
              <a:spcBef>
                <a:spcPts val="0"/>
              </a:spcBef>
              <a:buClr>
                <a:schemeClr val="dk2"/>
              </a:buClr>
              <a:buSzPct val="100000"/>
              <a:buFont typeface="Arial"/>
              <a:buNone/>
              <a:defRPr sz="3000" b="0" i="0" u="none" strike="noStrike" cap="none" baseline="0">
                <a:solidFill>
                  <a:schemeClr val="dk2"/>
                </a:solidFill>
                <a:latin typeface="Arial"/>
                <a:ea typeface="Arial"/>
                <a:cs typeface="Arial"/>
                <a:sym typeface="Arial"/>
              </a:defRPr>
            </a:lvl8pPr>
            <a:lvl9pPr marL="0" indent="190500" algn="l" rtl="0">
              <a:spcBef>
                <a:spcPts val="0"/>
              </a:spcBef>
              <a:buClr>
                <a:schemeClr val="dk2"/>
              </a:buClr>
              <a:buSzPct val="100000"/>
              <a:buFont typeface="Arial"/>
              <a:buNone/>
              <a:defRPr sz="3000" b="0" i="0" u="none" strike="noStrike" cap="none" baseline="0">
                <a:solidFill>
                  <a:schemeClr val="dk2"/>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2"/>
        <p:cNvGrpSpPr/>
        <p:nvPr/>
      </p:nvGrpSpPr>
      <p:grpSpPr>
        <a:xfrm>
          <a:off x="0" y="0"/>
          <a:ext cx="0" cy="0"/>
          <a:chOff x="0" y="0"/>
          <a:chExt cx="0" cy="0"/>
        </a:xfrm>
      </p:grpSpPr>
      <p:sp>
        <p:nvSpPr>
          <p:cNvPr id="13" name="Shape 13"/>
          <p:cNvSpPr/>
          <p:nvPr/>
        </p:nvSpPr>
        <p:spPr>
          <a:xfrm>
            <a:off x="0" y="0"/>
            <a:ext cx="9144000" cy="1532999"/>
          </a:xfrm>
          <a:prstGeom prst="rect">
            <a:avLst/>
          </a:prstGeom>
          <a:solidFill>
            <a:srgbClr val="2388DB"/>
          </a:solidFill>
          <a:ln>
            <a:noFill/>
          </a:ln>
        </p:spPr>
        <p:txBody>
          <a:bodyPr lIns="91425" tIns="45700" rIns="91425" bIns="45700" anchor="ctr" anchorCtr="0">
            <a:noAutofit/>
          </a:bodyPr>
          <a:lstStyle/>
          <a:p>
            <a:endParaRPr/>
          </a:p>
        </p:txBody>
      </p:sp>
      <p:cxnSp>
        <p:nvCxnSpPr>
          <p:cNvPr id="14" name="Shape 14"/>
          <p:cNvCxnSpPr/>
          <p:nvPr/>
        </p:nvCxnSpPr>
        <p:spPr>
          <a:xfrm>
            <a:off x="0" y="1503833"/>
            <a:ext cx="9144000" cy="0"/>
          </a:xfrm>
          <a:prstGeom prst="straightConnector1">
            <a:avLst/>
          </a:prstGeom>
          <a:noFill/>
          <a:ln w="57150" cap="flat">
            <a:solidFill>
              <a:srgbClr val="000000">
                <a:alpha val="14901"/>
              </a:srgbClr>
            </a:solidFill>
            <a:prstDash val="solid"/>
            <a:round/>
            <a:headEnd type="none" w="med" len="med"/>
            <a:tailEnd type="none" w="med" len="med"/>
          </a:ln>
        </p:spPr>
      </p:cxnSp>
      <p:sp>
        <p:nvSpPr>
          <p:cNvPr id="15" name="Shape 1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rtl="0">
              <a:defRPr sz="3600"/>
            </a:lvl1pPr>
            <a:lvl2pPr rtl="0">
              <a:defRPr sz="3600"/>
            </a:lvl2pPr>
            <a:lvl3pPr rtl="0">
              <a:defRPr sz="3600"/>
            </a:lvl3pPr>
            <a:lvl4pPr rtl="0">
              <a:defRPr sz="3600"/>
            </a:lvl4pPr>
            <a:lvl5pPr rtl="0">
              <a:defRPr sz="3600"/>
            </a:lvl5pPr>
            <a:lvl6pPr rtl="0">
              <a:defRPr sz="3600"/>
            </a:lvl6pPr>
            <a:lvl7pPr rtl="0">
              <a:defRPr sz="3600"/>
            </a:lvl7pPr>
            <a:lvl8pPr rtl="0">
              <a:defRPr sz="3600"/>
            </a:lvl8pPr>
            <a:lvl9pPr rtl="0">
              <a:defRPr sz="3600"/>
            </a:lvl9pPr>
          </a:lstStyle>
          <a:p>
            <a:endParaRPr/>
          </a:p>
        </p:txBody>
      </p:sp>
      <p:sp>
        <p:nvSpPr>
          <p:cNvPr id="16" name="Shape 16"/>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17"/>
        <p:cNvGrpSpPr/>
        <p:nvPr/>
      </p:nvGrpSpPr>
      <p:grpSpPr>
        <a:xfrm>
          <a:off x="0" y="0"/>
          <a:ext cx="0" cy="0"/>
          <a:chOff x="0" y="0"/>
          <a:chExt cx="0" cy="0"/>
        </a:xfrm>
      </p:grpSpPr>
      <p:sp>
        <p:nvSpPr>
          <p:cNvPr id="18" name="Shape 18"/>
          <p:cNvSpPr/>
          <p:nvPr/>
        </p:nvSpPr>
        <p:spPr>
          <a:xfrm>
            <a:off x="0" y="0"/>
            <a:ext cx="9144000" cy="1532999"/>
          </a:xfrm>
          <a:prstGeom prst="rect">
            <a:avLst/>
          </a:prstGeom>
          <a:solidFill>
            <a:schemeClr val="dk2"/>
          </a:solidFill>
          <a:ln>
            <a:noFill/>
          </a:ln>
        </p:spPr>
        <p:txBody>
          <a:bodyPr lIns="91425" tIns="45700" rIns="91425" bIns="45700" anchor="ctr" anchorCtr="0">
            <a:noAutofit/>
          </a:bodyPr>
          <a:lstStyle/>
          <a:p>
            <a:endParaRPr/>
          </a:p>
        </p:txBody>
      </p:sp>
      <p:cxnSp>
        <p:nvCxnSpPr>
          <p:cNvPr id="19" name="Shape 19"/>
          <p:cNvCxnSpPr/>
          <p:nvPr/>
        </p:nvCxnSpPr>
        <p:spPr>
          <a:xfrm>
            <a:off x="0" y="1503833"/>
            <a:ext cx="9144000" cy="0"/>
          </a:xfrm>
          <a:prstGeom prst="straightConnector1">
            <a:avLst/>
          </a:prstGeom>
          <a:noFill/>
          <a:ln w="57150" cap="flat">
            <a:solidFill>
              <a:srgbClr val="000000">
                <a:alpha val="14901"/>
              </a:srgbClr>
            </a:solidFill>
            <a:prstDash val="solid"/>
            <a:round/>
            <a:headEnd type="none" w="med" len="med"/>
            <a:tailEnd type="none" w="med" len="med"/>
          </a:ln>
        </p:spPr>
      </p:cxnSp>
      <p:sp>
        <p:nvSpPr>
          <p:cNvPr id="20" name="Shape 20"/>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lt1"/>
                </a:solidFill>
                <a:latin typeface="Arial"/>
                <a:ea typeface="Arial"/>
                <a:cs typeface="Arial"/>
                <a:sym typeface="Arial"/>
              </a:defRPr>
            </a:lvl1pPr>
            <a:lvl2pPr algn="l" rtl="0">
              <a:spcBef>
                <a:spcPts val="0"/>
              </a:spcBef>
              <a:buSzPct val="100000"/>
              <a:buFont typeface="Arial"/>
              <a:buNone/>
              <a:defRPr sz="3600" b="1">
                <a:solidFill>
                  <a:schemeClr val="lt1"/>
                </a:solidFill>
                <a:latin typeface="Arial"/>
                <a:ea typeface="Arial"/>
                <a:cs typeface="Arial"/>
                <a:sym typeface="Arial"/>
              </a:defRPr>
            </a:lvl2pPr>
            <a:lvl3pPr algn="l" rtl="0">
              <a:spcBef>
                <a:spcPts val="0"/>
              </a:spcBef>
              <a:buSzPct val="100000"/>
              <a:buFont typeface="Arial"/>
              <a:buNone/>
              <a:defRPr sz="3600" b="1">
                <a:solidFill>
                  <a:schemeClr val="lt1"/>
                </a:solidFill>
                <a:latin typeface="Arial"/>
                <a:ea typeface="Arial"/>
                <a:cs typeface="Arial"/>
                <a:sym typeface="Arial"/>
              </a:defRPr>
            </a:lvl3pPr>
            <a:lvl4pPr algn="l" rtl="0">
              <a:spcBef>
                <a:spcPts val="0"/>
              </a:spcBef>
              <a:buSzPct val="100000"/>
              <a:buFont typeface="Arial"/>
              <a:buNone/>
              <a:defRPr sz="3600" b="1">
                <a:solidFill>
                  <a:schemeClr val="lt1"/>
                </a:solidFill>
                <a:latin typeface="Arial"/>
                <a:ea typeface="Arial"/>
                <a:cs typeface="Arial"/>
                <a:sym typeface="Arial"/>
              </a:defRPr>
            </a:lvl4pPr>
            <a:lvl5pPr algn="l" rtl="0">
              <a:spcBef>
                <a:spcPts val="0"/>
              </a:spcBef>
              <a:buSzPct val="100000"/>
              <a:buFont typeface="Arial"/>
              <a:buNone/>
              <a:defRPr sz="3600" b="1">
                <a:solidFill>
                  <a:schemeClr val="lt1"/>
                </a:solidFill>
                <a:latin typeface="Arial"/>
                <a:ea typeface="Arial"/>
                <a:cs typeface="Arial"/>
                <a:sym typeface="Arial"/>
              </a:defRPr>
            </a:lvl5pPr>
            <a:lvl6pPr algn="l" rtl="0">
              <a:spcBef>
                <a:spcPts val="0"/>
              </a:spcBef>
              <a:buSzPct val="100000"/>
              <a:buFont typeface="Arial"/>
              <a:buNone/>
              <a:defRPr sz="3600" b="1">
                <a:solidFill>
                  <a:schemeClr val="lt1"/>
                </a:solidFill>
                <a:latin typeface="Arial"/>
                <a:ea typeface="Arial"/>
                <a:cs typeface="Arial"/>
                <a:sym typeface="Arial"/>
              </a:defRPr>
            </a:lvl6pPr>
            <a:lvl7pPr algn="l" rtl="0">
              <a:spcBef>
                <a:spcPts val="0"/>
              </a:spcBef>
              <a:buSzPct val="100000"/>
              <a:buFont typeface="Arial"/>
              <a:buNone/>
              <a:defRPr sz="3600" b="1">
                <a:solidFill>
                  <a:schemeClr val="lt1"/>
                </a:solidFill>
                <a:latin typeface="Arial"/>
                <a:ea typeface="Arial"/>
                <a:cs typeface="Arial"/>
                <a:sym typeface="Arial"/>
              </a:defRPr>
            </a:lvl7pPr>
            <a:lvl8pPr algn="l" rtl="0">
              <a:spcBef>
                <a:spcPts val="0"/>
              </a:spcBef>
              <a:buSzPct val="100000"/>
              <a:buFont typeface="Arial"/>
              <a:buNone/>
              <a:defRPr sz="3600" b="1">
                <a:solidFill>
                  <a:schemeClr val="lt1"/>
                </a:solidFill>
                <a:latin typeface="Arial"/>
                <a:ea typeface="Arial"/>
                <a:cs typeface="Arial"/>
                <a:sym typeface="Arial"/>
              </a:defRPr>
            </a:lvl8pPr>
            <a:lvl9pPr algn="l" rtl="0">
              <a:spcBef>
                <a:spcPts val="0"/>
              </a:spcBef>
              <a:buSzPct val="100000"/>
              <a:buFont typeface="Arial"/>
              <a:buNone/>
              <a:defRPr sz="3600" b="1">
                <a:solidFill>
                  <a:schemeClr val="lt1"/>
                </a:solidFill>
                <a:latin typeface="Arial"/>
                <a:ea typeface="Arial"/>
                <a:cs typeface="Arial"/>
                <a:sym typeface="Arial"/>
              </a:defRPr>
            </a:lvl9pPr>
          </a:lstStyle>
          <a:p>
            <a:endParaRPr/>
          </a:p>
        </p:txBody>
      </p:sp>
      <p:sp>
        <p:nvSpPr>
          <p:cNvPr id="21" name="Shape 21"/>
          <p:cNvSpPr txBox="1">
            <a:spLocks noGrp="1"/>
          </p:cNvSpPr>
          <p:nvPr>
            <p:ph type="body" idx="1"/>
          </p:nvPr>
        </p:nvSpPr>
        <p:spPr>
          <a:xfrm>
            <a:off x="457200"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22" name="Shape 22"/>
          <p:cNvSpPr txBox="1">
            <a:spLocks noGrp="1"/>
          </p:cNvSpPr>
          <p:nvPr>
            <p:ph type="body" idx="2"/>
          </p:nvPr>
        </p:nvSpPr>
        <p:spPr>
          <a:xfrm>
            <a:off x="4692273"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23"/>
        <p:cNvGrpSpPr/>
        <p:nvPr/>
      </p:nvGrpSpPr>
      <p:grpSpPr>
        <a:xfrm>
          <a:off x="0" y="0"/>
          <a:ext cx="0" cy="0"/>
          <a:chOff x="0" y="0"/>
          <a:chExt cx="0" cy="0"/>
        </a:xfrm>
      </p:grpSpPr>
      <p:sp>
        <p:nvSpPr>
          <p:cNvPr id="24" name="Shape 24"/>
          <p:cNvSpPr/>
          <p:nvPr/>
        </p:nvSpPr>
        <p:spPr>
          <a:xfrm>
            <a:off x="0" y="0"/>
            <a:ext cx="9144000" cy="1532999"/>
          </a:xfrm>
          <a:prstGeom prst="rect">
            <a:avLst/>
          </a:prstGeom>
          <a:solidFill>
            <a:srgbClr val="2388DB"/>
          </a:solidFill>
          <a:ln>
            <a:noFill/>
          </a:ln>
        </p:spPr>
        <p:txBody>
          <a:bodyPr lIns="91425" tIns="45700" rIns="91425" bIns="45700" anchor="ctr" anchorCtr="0">
            <a:noAutofit/>
          </a:bodyPr>
          <a:lstStyle/>
          <a:p>
            <a:endParaRPr/>
          </a:p>
        </p:txBody>
      </p:sp>
      <p:cxnSp>
        <p:nvCxnSpPr>
          <p:cNvPr id="25" name="Shape 25"/>
          <p:cNvCxnSpPr/>
          <p:nvPr/>
        </p:nvCxnSpPr>
        <p:spPr>
          <a:xfrm>
            <a:off x="0" y="1503833"/>
            <a:ext cx="9144000" cy="0"/>
          </a:xfrm>
          <a:prstGeom prst="straightConnector1">
            <a:avLst/>
          </a:prstGeom>
          <a:noFill/>
          <a:ln w="57150" cap="flat">
            <a:solidFill>
              <a:srgbClr val="000000">
                <a:alpha val="14901"/>
              </a:srgbClr>
            </a:solidFill>
            <a:prstDash val="solid"/>
            <a:round/>
            <a:headEnd type="none" w="med" len="med"/>
            <a:tailEnd type="none" w="med" len="med"/>
          </a:ln>
        </p:spPr>
      </p:cxnSp>
      <p:sp>
        <p:nvSpPr>
          <p:cNvPr id="26" name="Shape 26"/>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lt1"/>
                </a:solidFill>
                <a:latin typeface="Arial"/>
                <a:ea typeface="Arial"/>
                <a:cs typeface="Arial"/>
                <a:sym typeface="Arial"/>
              </a:defRPr>
            </a:lvl1pPr>
            <a:lvl2pPr algn="l" rtl="0">
              <a:spcBef>
                <a:spcPts val="0"/>
              </a:spcBef>
              <a:buSzPct val="100000"/>
              <a:buFont typeface="Arial"/>
              <a:buNone/>
              <a:defRPr sz="3600" b="1">
                <a:solidFill>
                  <a:schemeClr val="lt1"/>
                </a:solidFill>
                <a:latin typeface="Arial"/>
                <a:ea typeface="Arial"/>
                <a:cs typeface="Arial"/>
                <a:sym typeface="Arial"/>
              </a:defRPr>
            </a:lvl2pPr>
            <a:lvl3pPr algn="l" rtl="0">
              <a:spcBef>
                <a:spcPts val="0"/>
              </a:spcBef>
              <a:buSzPct val="100000"/>
              <a:buFont typeface="Arial"/>
              <a:buNone/>
              <a:defRPr sz="3600" b="1">
                <a:solidFill>
                  <a:schemeClr val="lt1"/>
                </a:solidFill>
                <a:latin typeface="Arial"/>
                <a:ea typeface="Arial"/>
                <a:cs typeface="Arial"/>
                <a:sym typeface="Arial"/>
              </a:defRPr>
            </a:lvl3pPr>
            <a:lvl4pPr algn="l" rtl="0">
              <a:spcBef>
                <a:spcPts val="0"/>
              </a:spcBef>
              <a:buSzPct val="100000"/>
              <a:buFont typeface="Arial"/>
              <a:buNone/>
              <a:defRPr sz="3600" b="1">
                <a:solidFill>
                  <a:schemeClr val="lt1"/>
                </a:solidFill>
                <a:latin typeface="Arial"/>
                <a:ea typeface="Arial"/>
                <a:cs typeface="Arial"/>
                <a:sym typeface="Arial"/>
              </a:defRPr>
            </a:lvl4pPr>
            <a:lvl5pPr algn="l" rtl="0">
              <a:spcBef>
                <a:spcPts val="0"/>
              </a:spcBef>
              <a:buSzPct val="100000"/>
              <a:buFont typeface="Arial"/>
              <a:buNone/>
              <a:defRPr sz="3600" b="1">
                <a:solidFill>
                  <a:schemeClr val="lt1"/>
                </a:solidFill>
                <a:latin typeface="Arial"/>
                <a:ea typeface="Arial"/>
                <a:cs typeface="Arial"/>
                <a:sym typeface="Arial"/>
              </a:defRPr>
            </a:lvl5pPr>
            <a:lvl6pPr algn="l" rtl="0">
              <a:spcBef>
                <a:spcPts val="0"/>
              </a:spcBef>
              <a:buSzPct val="100000"/>
              <a:buFont typeface="Arial"/>
              <a:buNone/>
              <a:defRPr sz="3600" b="1">
                <a:solidFill>
                  <a:schemeClr val="lt1"/>
                </a:solidFill>
                <a:latin typeface="Arial"/>
                <a:ea typeface="Arial"/>
                <a:cs typeface="Arial"/>
                <a:sym typeface="Arial"/>
              </a:defRPr>
            </a:lvl6pPr>
            <a:lvl7pPr algn="l" rtl="0">
              <a:spcBef>
                <a:spcPts val="0"/>
              </a:spcBef>
              <a:buSzPct val="100000"/>
              <a:buFont typeface="Arial"/>
              <a:buNone/>
              <a:defRPr sz="3600" b="1">
                <a:solidFill>
                  <a:schemeClr val="lt1"/>
                </a:solidFill>
                <a:latin typeface="Arial"/>
                <a:ea typeface="Arial"/>
                <a:cs typeface="Arial"/>
                <a:sym typeface="Arial"/>
              </a:defRPr>
            </a:lvl7pPr>
            <a:lvl8pPr algn="l" rtl="0">
              <a:spcBef>
                <a:spcPts val="0"/>
              </a:spcBef>
              <a:buSzPct val="100000"/>
              <a:buFont typeface="Arial"/>
              <a:buNone/>
              <a:defRPr sz="3600" b="1">
                <a:solidFill>
                  <a:schemeClr val="lt1"/>
                </a:solidFill>
                <a:latin typeface="Arial"/>
                <a:ea typeface="Arial"/>
                <a:cs typeface="Arial"/>
                <a:sym typeface="Arial"/>
              </a:defRPr>
            </a:lvl8pPr>
            <a:lvl9pPr algn="l" rtl="0">
              <a:spcBef>
                <a:spcPts val="0"/>
              </a:spcBef>
              <a:buSzPct val="100000"/>
              <a:buFont typeface="Arial"/>
              <a:buNone/>
              <a:defRPr sz="3600" b="1">
                <a:solidFill>
                  <a:schemeClr val="lt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27"/>
        <p:cNvGrpSpPr/>
        <p:nvPr/>
      </p:nvGrpSpPr>
      <p:grpSpPr>
        <a:xfrm>
          <a:off x="0" y="0"/>
          <a:ext cx="0" cy="0"/>
          <a:chOff x="0" y="0"/>
          <a:chExt cx="0" cy="0"/>
        </a:xfrm>
      </p:grpSpPr>
      <p:sp>
        <p:nvSpPr>
          <p:cNvPr id="28" name="Shape 28"/>
          <p:cNvSpPr txBox="1">
            <a:spLocks noGrp="1"/>
          </p:cNvSpPr>
          <p:nvPr>
            <p:ph type="body" idx="1"/>
          </p:nvPr>
        </p:nvSpPr>
        <p:spPr>
          <a:xfrm>
            <a:off x="457200" y="5875078"/>
            <a:ext cx="8229600" cy="692700"/>
          </a:xfrm>
          <a:prstGeom prst="rect">
            <a:avLst/>
          </a:prstGeom>
          <a:noFill/>
          <a:ln>
            <a:noFill/>
          </a:ln>
        </p:spPr>
        <p:txBody>
          <a:bodyPr lIns="91425" tIns="91425" rIns="91425" bIns="91425" anchor="t" anchorCtr="0"/>
          <a:lstStyle>
            <a:lvl1pPr marL="285750" indent="-285750" algn="l" rtl="0">
              <a:lnSpc>
                <a:spcPct val="100000"/>
              </a:lnSpc>
              <a:spcBef>
                <a:spcPts val="0"/>
              </a:spcBef>
              <a:spcAft>
                <a:spcPts val="0"/>
              </a:spcAft>
              <a:buClr>
                <a:schemeClr val="dk2"/>
              </a:buClr>
              <a:buSzPct val="166666"/>
              <a:buFont typeface="Arial"/>
              <a:buChar char="•"/>
              <a:defRPr sz="1800" b="0">
                <a:solidFill>
                  <a:schemeClr val="dk2"/>
                </a:solidFill>
              </a:defRPr>
            </a:lvl1pPr>
            <a:lvl2pPr marL="285750" indent="-285750" algn="l" rtl="0">
              <a:lnSpc>
                <a:spcPct val="100000"/>
              </a:lnSpc>
              <a:spcBef>
                <a:spcPts val="0"/>
              </a:spcBef>
              <a:spcAft>
                <a:spcPts val="0"/>
              </a:spcAft>
              <a:buClr>
                <a:schemeClr val="dk2"/>
              </a:buClr>
              <a:buSzPct val="100000"/>
              <a:buFont typeface="Courier New"/>
              <a:buChar char="o"/>
              <a:defRPr sz="1800" b="0">
                <a:solidFill>
                  <a:schemeClr val="dk2"/>
                </a:solidFill>
              </a:defRPr>
            </a:lvl2pPr>
            <a:lvl3pPr marL="285750" indent="-285750" algn="l" rtl="0">
              <a:lnSpc>
                <a:spcPct val="100000"/>
              </a:lnSpc>
              <a:spcBef>
                <a:spcPts val="0"/>
              </a:spcBef>
              <a:spcAft>
                <a:spcPts val="0"/>
              </a:spcAft>
              <a:buClr>
                <a:schemeClr val="dk2"/>
              </a:buClr>
              <a:buSzPct val="100000"/>
              <a:buFont typeface="Wingdings"/>
              <a:buChar char="§"/>
              <a:defRPr sz="1800" b="0">
                <a:solidFill>
                  <a:schemeClr val="dk2"/>
                </a:solidFill>
              </a:defRPr>
            </a:lvl3pPr>
            <a:lvl4pPr marL="285750" indent="-285750" algn="l" rtl="0">
              <a:lnSpc>
                <a:spcPct val="100000"/>
              </a:lnSpc>
              <a:spcBef>
                <a:spcPts val="0"/>
              </a:spcBef>
              <a:spcAft>
                <a:spcPts val="0"/>
              </a:spcAft>
              <a:buClr>
                <a:schemeClr val="dk2"/>
              </a:buClr>
              <a:buSzPct val="166666"/>
              <a:buFont typeface="Arial"/>
              <a:buChar char="•"/>
              <a:defRPr sz="1800" b="0">
                <a:solidFill>
                  <a:schemeClr val="dk2"/>
                </a:solidFill>
              </a:defRPr>
            </a:lvl4pPr>
            <a:lvl5pPr marL="285750" indent="-285750" algn="l" rtl="0">
              <a:lnSpc>
                <a:spcPct val="100000"/>
              </a:lnSpc>
              <a:spcBef>
                <a:spcPts val="0"/>
              </a:spcBef>
              <a:spcAft>
                <a:spcPts val="0"/>
              </a:spcAft>
              <a:buClr>
                <a:schemeClr val="dk2"/>
              </a:buClr>
              <a:buSzPct val="100000"/>
              <a:buFont typeface="Courier New"/>
              <a:buChar char="o"/>
              <a:defRPr sz="1800" b="0">
                <a:solidFill>
                  <a:schemeClr val="dk2"/>
                </a:solidFill>
              </a:defRPr>
            </a:lvl5pPr>
            <a:lvl6pPr marL="285750" indent="-285750" algn="l" rtl="0">
              <a:lnSpc>
                <a:spcPct val="100000"/>
              </a:lnSpc>
              <a:spcBef>
                <a:spcPts val="0"/>
              </a:spcBef>
              <a:spcAft>
                <a:spcPts val="0"/>
              </a:spcAft>
              <a:buClr>
                <a:schemeClr val="dk2"/>
              </a:buClr>
              <a:buSzPct val="100000"/>
              <a:buFont typeface="Wingdings"/>
              <a:buChar char="§"/>
              <a:defRPr sz="1800" b="0">
                <a:solidFill>
                  <a:schemeClr val="dk2"/>
                </a:solidFill>
              </a:defRPr>
            </a:lvl6pPr>
            <a:lvl7pPr marL="285750" indent="-285750" algn="l" rtl="0">
              <a:lnSpc>
                <a:spcPct val="100000"/>
              </a:lnSpc>
              <a:spcBef>
                <a:spcPts val="0"/>
              </a:spcBef>
              <a:spcAft>
                <a:spcPts val="0"/>
              </a:spcAft>
              <a:buClr>
                <a:schemeClr val="dk2"/>
              </a:buClr>
              <a:buSzPct val="166666"/>
              <a:buFont typeface="Arial"/>
              <a:buChar char="•"/>
              <a:defRPr sz="1800" b="0">
                <a:solidFill>
                  <a:schemeClr val="dk2"/>
                </a:solidFill>
              </a:defRPr>
            </a:lvl7pPr>
            <a:lvl8pPr marL="285750" indent="-285750" algn="l" rtl="0">
              <a:lnSpc>
                <a:spcPct val="100000"/>
              </a:lnSpc>
              <a:spcBef>
                <a:spcPts val="0"/>
              </a:spcBef>
              <a:spcAft>
                <a:spcPts val="0"/>
              </a:spcAft>
              <a:buClr>
                <a:schemeClr val="dk2"/>
              </a:buClr>
              <a:buSzPct val="100000"/>
              <a:buFont typeface="Courier New"/>
              <a:buChar char="o"/>
              <a:defRPr sz="1800" b="0">
                <a:solidFill>
                  <a:schemeClr val="dk2"/>
                </a:solidFill>
              </a:defRPr>
            </a:lvl8pPr>
            <a:lvl9pPr marL="285750" indent="-285750" algn="l" rtl="0">
              <a:lnSpc>
                <a:spcPct val="100000"/>
              </a:lnSpc>
              <a:spcBef>
                <a:spcPts val="0"/>
              </a:spcBef>
              <a:spcAft>
                <a:spcPts val="0"/>
              </a:spcAft>
              <a:buClr>
                <a:schemeClr val="dk2"/>
              </a:buClr>
              <a:buSzPct val="100000"/>
              <a:buFont typeface="Wingdings"/>
              <a:buChar char="§"/>
              <a:defRPr sz="1800" b="0">
                <a:solidFill>
                  <a:schemeClr val="dk2"/>
                </a:solidFill>
              </a:defRPr>
            </a:lvl9pPr>
          </a:lstStyle>
          <a:p>
            <a:endParaRPr/>
          </a:p>
        </p:txBody>
      </p:sp>
      <p:sp>
        <p:nvSpPr>
          <p:cNvPr id="29" name="Shape 29"/>
          <p:cNvSpPr/>
          <p:nvPr/>
        </p:nvSpPr>
        <p:spPr>
          <a:xfrm>
            <a:off x="4274" y="0"/>
            <a:ext cx="9144000" cy="5875200"/>
          </a:xfrm>
          <a:prstGeom prst="rect">
            <a:avLst/>
          </a:prstGeom>
          <a:solidFill>
            <a:srgbClr val="2388DB"/>
          </a:solidFill>
          <a:ln>
            <a:noFill/>
          </a:ln>
        </p:spPr>
        <p:txBody>
          <a:bodyPr lIns="91425" tIns="45700" rIns="91425" bIns="45700" anchor="ctr" anchorCtr="0">
            <a:noAutofit/>
          </a:bodyPr>
          <a:lstStyle/>
          <a:p>
            <a:endParaRPr/>
          </a:p>
        </p:txBody>
      </p:sp>
      <p:cxnSp>
        <p:nvCxnSpPr>
          <p:cNvPr id="30" name="Shape 30"/>
          <p:cNvCxnSpPr/>
          <p:nvPr/>
        </p:nvCxnSpPr>
        <p:spPr>
          <a:xfrm>
            <a:off x="0" y="5845828"/>
            <a:ext cx="9144000" cy="0"/>
          </a:xfrm>
          <a:prstGeom prst="straightConnector1">
            <a:avLst/>
          </a:prstGeom>
          <a:noFill/>
          <a:ln w="57150" cap="flat">
            <a:solidFill>
              <a:srgbClr val="000000">
                <a:alpha val="14901"/>
              </a:srgbClr>
            </a:solidFill>
            <a:prstDash val="solid"/>
            <a:round/>
            <a:headEnd type="none" w="med" len="med"/>
            <a:tailEnd type="none" w="med" len="med"/>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dk2"/>
        </a:solidFill>
        <a:effectLst/>
      </p:bgPr>
    </p:bg>
    <p:spTree>
      <p:nvGrpSpPr>
        <p:cNvPr id="1" name="Shape 3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indent="228600" algn="l" rtl="0">
              <a:spcBef>
                <a:spcPts val="0"/>
              </a:spcBef>
              <a:buClr>
                <a:schemeClr val="lt1"/>
              </a:buClr>
              <a:buSzPct val="100000"/>
              <a:buFont typeface="Arial"/>
              <a:buNone/>
              <a:defRPr sz="3600" b="1" i="0" u="none" strike="noStrike" cap="none" baseline="0">
                <a:solidFill>
                  <a:schemeClr val="lt1"/>
                </a:solidFill>
                <a:latin typeface="Arial"/>
                <a:ea typeface="Arial"/>
                <a:cs typeface="Arial"/>
                <a:sym typeface="Arial"/>
              </a:defRPr>
            </a:lvl1pPr>
            <a:lvl2pPr marL="0" indent="228600" algn="l" rtl="0">
              <a:spcBef>
                <a:spcPts val="0"/>
              </a:spcBef>
              <a:buClr>
                <a:schemeClr val="lt1"/>
              </a:buClr>
              <a:buSzPct val="100000"/>
              <a:buFont typeface="Arial"/>
              <a:buNone/>
              <a:defRPr sz="3600" b="1" i="0" u="none" strike="noStrike" cap="none" baseline="0">
                <a:solidFill>
                  <a:schemeClr val="lt1"/>
                </a:solidFill>
                <a:latin typeface="Arial"/>
                <a:ea typeface="Arial"/>
                <a:cs typeface="Arial"/>
                <a:sym typeface="Arial"/>
              </a:defRPr>
            </a:lvl2pPr>
            <a:lvl3pPr marL="0" indent="228600" algn="l" rtl="0">
              <a:spcBef>
                <a:spcPts val="0"/>
              </a:spcBef>
              <a:buClr>
                <a:schemeClr val="lt1"/>
              </a:buClr>
              <a:buSzPct val="100000"/>
              <a:buFont typeface="Arial"/>
              <a:buNone/>
              <a:defRPr sz="3600" b="1" i="0" u="none" strike="noStrike" cap="none" baseline="0">
                <a:solidFill>
                  <a:schemeClr val="lt1"/>
                </a:solidFill>
                <a:latin typeface="Arial"/>
                <a:ea typeface="Arial"/>
                <a:cs typeface="Arial"/>
                <a:sym typeface="Arial"/>
              </a:defRPr>
            </a:lvl3pPr>
            <a:lvl4pPr marL="0" indent="228600" algn="l" rtl="0">
              <a:spcBef>
                <a:spcPts val="0"/>
              </a:spcBef>
              <a:buClr>
                <a:schemeClr val="lt1"/>
              </a:buClr>
              <a:buSzPct val="100000"/>
              <a:buFont typeface="Arial"/>
              <a:buNone/>
              <a:defRPr sz="3600" b="1" i="0" u="none" strike="noStrike" cap="none" baseline="0">
                <a:solidFill>
                  <a:schemeClr val="lt1"/>
                </a:solidFill>
                <a:latin typeface="Arial"/>
                <a:ea typeface="Arial"/>
                <a:cs typeface="Arial"/>
                <a:sym typeface="Arial"/>
              </a:defRPr>
            </a:lvl4pPr>
            <a:lvl5pPr marL="0" indent="228600" algn="l" rtl="0">
              <a:spcBef>
                <a:spcPts val="0"/>
              </a:spcBef>
              <a:buClr>
                <a:schemeClr val="lt1"/>
              </a:buClr>
              <a:buSzPct val="100000"/>
              <a:buFont typeface="Arial"/>
              <a:buNone/>
              <a:defRPr sz="3600" b="1" i="0" u="none" strike="noStrike" cap="none" baseline="0">
                <a:solidFill>
                  <a:schemeClr val="lt1"/>
                </a:solidFill>
                <a:latin typeface="Arial"/>
                <a:ea typeface="Arial"/>
                <a:cs typeface="Arial"/>
                <a:sym typeface="Arial"/>
              </a:defRPr>
            </a:lvl5pPr>
            <a:lvl6pPr marL="0" indent="228600" algn="l" rtl="0">
              <a:spcBef>
                <a:spcPts val="0"/>
              </a:spcBef>
              <a:buClr>
                <a:schemeClr val="lt1"/>
              </a:buClr>
              <a:buSzPct val="100000"/>
              <a:buFont typeface="Arial"/>
              <a:buNone/>
              <a:defRPr sz="3600" b="1" i="0" u="none" strike="noStrike" cap="none" baseline="0">
                <a:solidFill>
                  <a:schemeClr val="lt1"/>
                </a:solidFill>
                <a:latin typeface="Arial"/>
                <a:ea typeface="Arial"/>
                <a:cs typeface="Arial"/>
                <a:sym typeface="Arial"/>
              </a:defRPr>
            </a:lvl6pPr>
            <a:lvl7pPr marL="0" indent="228600" algn="l" rtl="0">
              <a:spcBef>
                <a:spcPts val="0"/>
              </a:spcBef>
              <a:buClr>
                <a:schemeClr val="lt1"/>
              </a:buClr>
              <a:buSzPct val="100000"/>
              <a:buFont typeface="Arial"/>
              <a:buNone/>
              <a:defRPr sz="3600" b="1" i="0" u="none" strike="noStrike" cap="none" baseline="0">
                <a:solidFill>
                  <a:schemeClr val="lt1"/>
                </a:solidFill>
                <a:latin typeface="Arial"/>
                <a:ea typeface="Arial"/>
                <a:cs typeface="Arial"/>
                <a:sym typeface="Arial"/>
              </a:defRPr>
            </a:lvl7pPr>
            <a:lvl8pPr marL="0" indent="228600" algn="l" rtl="0">
              <a:spcBef>
                <a:spcPts val="0"/>
              </a:spcBef>
              <a:buClr>
                <a:schemeClr val="lt1"/>
              </a:buClr>
              <a:buSzPct val="100000"/>
              <a:buFont typeface="Arial"/>
              <a:buNone/>
              <a:defRPr sz="3600" b="1" i="0" u="none" strike="noStrike" cap="none" baseline="0">
                <a:solidFill>
                  <a:schemeClr val="lt1"/>
                </a:solidFill>
                <a:latin typeface="Arial"/>
                <a:ea typeface="Arial"/>
                <a:cs typeface="Arial"/>
                <a:sym typeface="Arial"/>
              </a:defRPr>
            </a:lvl8pPr>
            <a:lvl9pPr marL="0" indent="228600" algn="l" rtl="0">
              <a:spcBef>
                <a:spcPts val="0"/>
              </a:spcBef>
              <a:buClr>
                <a:schemeClr val="lt1"/>
              </a:buClr>
              <a:buSzPct val="100000"/>
              <a:buFont typeface="Arial"/>
              <a:buNone/>
              <a:defRPr sz="3600" b="1" i="0" u="none" strike="noStrike" cap="none" baseline="0">
                <a:solidFill>
                  <a:schemeClr val="lt1"/>
                </a:solidFill>
                <a:latin typeface="Arial"/>
                <a:ea typeface="Arial"/>
                <a:cs typeface="Arial"/>
                <a:sym typeface="Arial"/>
              </a:defRPr>
            </a:lvl9pPr>
          </a:lstStyle>
          <a:p>
            <a:endParaRPr/>
          </a:p>
        </p:txBody>
      </p:sp>
      <p:sp>
        <p:nvSpPr>
          <p:cNvPr id="6" name="Shape 6"/>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marL="342900" indent="-342900" algn="l" rtl="0">
              <a:spcBef>
                <a:spcPts val="600"/>
              </a:spcBef>
              <a:buClr>
                <a:schemeClr val="dk1"/>
              </a:buClr>
              <a:buSzPct val="166666"/>
              <a:buFont typeface="Arial"/>
              <a:buChar char="•"/>
              <a:defRPr sz="3000" b="0" i="0" u="none" strike="noStrike" cap="none" baseline="0">
                <a:solidFill>
                  <a:schemeClr val="dk1"/>
                </a:solidFill>
                <a:latin typeface="Arial"/>
                <a:ea typeface="Arial"/>
                <a:cs typeface="Arial"/>
                <a:sym typeface="Arial"/>
              </a:defRPr>
            </a:lvl1pPr>
            <a:lvl2pPr marL="742950" indent="-285750" algn="l" rtl="0">
              <a:spcBef>
                <a:spcPts val="480"/>
              </a:spcBef>
              <a:buClr>
                <a:schemeClr val="dk1"/>
              </a:buClr>
              <a:buSzPct val="100000"/>
              <a:buFont typeface="Courier New"/>
              <a:buChar char="o"/>
              <a:defRPr sz="2400" b="0" i="0" u="none" strike="noStrike" cap="none" baseline="0">
                <a:solidFill>
                  <a:schemeClr val="dk1"/>
                </a:solidFill>
                <a:latin typeface="Arial"/>
                <a:ea typeface="Arial"/>
                <a:cs typeface="Arial"/>
                <a:sym typeface="Arial"/>
              </a:defRPr>
            </a:lvl2pPr>
            <a:lvl3pPr marL="1143000" indent="-228600" algn="l" rtl="0">
              <a:spcBef>
                <a:spcPts val="480"/>
              </a:spcBef>
              <a:buClr>
                <a:schemeClr val="dk1"/>
              </a:buClr>
              <a:buSzPct val="100000"/>
              <a:buFont typeface="Wingdings"/>
              <a:buChar char="§"/>
              <a:defRPr sz="2400" b="0" i="0" u="none" strike="noStrike" cap="none" baseline="0">
                <a:solidFill>
                  <a:schemeClr val="dk1"/>
                </a:solidFill>
                <a:latin typeface="Arial"/>
                <a:ea typeface="Arial"/>
                <a:cs typeface="Arial"/>
                <a:sym typeface="Arial"/>
              </a:defRPr>
            </a:lvl3pPr>
            <a:lvl4pPr marL="16002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4pPr>
            <a:lvl5pPr marL="20574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5pPr>
            <a:lvl6pPr marL="25146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6pPr>
            <a:lvl7pPr marL="29718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7pPr>
            <a:lvl8pPr marL="34290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8pPr>
            <a:lvl9pPr marL="38862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8" Type="http://schemas.openxmlformats.org/officeDocument/2006/relationships/image" Target="../media/image6.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hyperlink" Target="http://2012.pnwdrupalsummit.org/sessions/git-super-basics" TargetMode="External"/><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Shape 33"/>
          <p:cNvSpPr txBox="1">
            <a:spLocks noGrp="1"/>
          </p:cNvSpPr>
          <p:nvPr>
            <p:ph type="ctrTitle"/>
          </p:nvPr>
        </p:nvSpPr>
        <p:spPr>
          <a:xfrm>
            <a:off x="685800" y="2490375"/>
            <a:ext cx="7772400" cy="2198400"/>
          </a:xfrm>
          <a:prstGeom prst="rect">
            <a:avLst/>
          </a:prstGeom>
        </p:spPr>
        <p:txBody>
          <a:bodyPr lIns="91425" tIns="91425" rIns="91425" bIns="91425" anchor="b" anchorCtr="0">
            <a:noAutofit/>
          </a:bodyPr>
          <a:lstStyle/>
          <a:p>
            <a:pPr>
              <a:buNone/>
            </a:pPr>
            <a:r>
              <a:rPr lang="en"/>
              <a:t>Git</a:t>
            </a:r>
          </a:p>
        </p:txBody>
      </p:sp>
      <p:sp>
        <p:nvSpPr>
          <p:cNvPr id="34" name="Shape 34"/>
          <p:cNvSpPr txBox="1">
            <a:spLocks noGrp="1"/>
          </p:cNvSpPr>
          <p:nvPr>
            <p:ph type="subTitle" idx="1"/>
          </p:nvPr>
        </p:nvSpPr>
        <p:spPr>
          <a:xfrm>
            <a:off x="685800" y="4836035"/>
            <a:ext cx="7772400" cy="1032599"/>
          </a:xfrm>
          <a:prstGeom prst="rect">
            <a:avLst/>
          </a:prstGeom>
        </p:spPr>
        <p:txBody>
          <a:bodyPr lIns="91425" tIns="91425" rIns="91425" bIns="91425" anchor="t" anchorCtr="0">
            <a:noAutofit/>
          </a:bodyPr>
          <a:lstStyle/>
          <a:p>
            <a:pPr>
              <a:buNone/>
            </a:pPr>
            <a:r>
              <a:rPr lang="en"/>
              <a:t>Super Basics</a:t>
            </a:r>
          </a:p>
        </p:txBody>
      </p:sp>
      <p:sp>
        <p:nvSpPr>
          <p:cNvPr id="35" name="Shape 35"/>
          <p:cNvSpPr/>
          <p:nvPr/>
        </p:nvSpPr>
        <p:spPr>
          <a:xfrm>
            <a:off x="5752375" y="4591050"/>
            <a:ext cx="3162300" cy="1809750"/>
          </a:xfrm>
          <a:prstGeom prst="rect">
            <a:avLst/>
          </a:prstGeom>
          <a:blipFill>
            <a:blip r:embed="rId3"/>
            <a:stretch>
              <a:fillRect/>
            </a:stretch>
          </a:blipFill>
        </p:spPr>
      </p:sp>
      <p:sp>
        <p:nvSpPr>
          <p:cNvPr id="36" name="Shape 36"/>
          <p:cNvSpPr/>
          <p:nvPr/>
        </p:nvSpPr>
        <p:spPr>
          <a:xfrm>
            <a:off x="6020837" y="6283835"/>
            <a:ext cx="2143125" cy="476250"/>
          </a:xfrm>
          <a:prstGeom prst="rect">
            <a:avLst/>
          </a:prstGeom>
          <a:blipFill>
            <a:blip r:embed="rId4"/>
            <a:stretch>
              <a:fillRect/>
            </a:stretch>
          </a:blipFill>
          <a:ln>
            <a:noFill/>
          </a:ln>
        </p:spPr>
      </p:sp>
      <p:sp>
        <p:nvSpPr>
          <p:cNvPr id="37" name="Shape 37"/>
          <p:cNvSpPr/>
          <p:nvPr/>
        </p:nvSpPr>
        <p:spPr>
          <a:xfrm>
            <a:off x="295874" y="-1633087"/>
            <a:ext cx="3413400" cy="3905256"/>
          </a:xfrm>
          <a:prstGeom prst="rect">
            <a:avLst/>
          </a:prstGeom>
          <a:blipFill>
            <a:blip r:embed="rId5"/>
            <a:stretch>
              <a:fillRect/>
            </a:stretch>
          </a:blipFill>
          <a:ln>
            <a:noFill/>
          </a:ln>
        </p:spPr>
      </p:sp>
      <p:sp>
        <p:nvSpPr>
          <p:cNvPr id="38" name="Shape 38"/>
          <p:cNvSpPr/>
          <p:nvPr/>
        </p:nvSpPr>
        <p:spPr>
          <a:xfrm>
            <a:off x="2622859" y="-698084"/>
            <a:ext cx="3609528" cy="4139759"/>
          </a:xfrm>
          <a:prstGeom prst="rect">
            <a:avLst/>
          </a:prstGeom>
          <a:blipFill>
            <a:blip r:embed="rId6"/>
            <a:stretch>
              <a:fillRect/>
            </a:stretch>
          </a:blipFill>
          <a:ln>
            <a:noFill/>
          </a:ln>
        </p:spPr>
      </p:sp>
      <p:sp>
        <p:nvSpPr>
          <p:cNvPr id="39" name="Shape 39"/>
          <p:cNvSpPr/>
          <p:nvPr/>
        </p:nvSpPr>
        <p:spPr>
          <a:xfrm>
            <a:off x="3212712" y="3698287"/>
            <a:ext cx="1628775" cy="1628775"/>
          </a:xfrm>
          <a:prstGeom prst="rect">
            <a:avLst/>
          </a:prstGeom>
          <a:blipFill>
            <a:blip r:embed="rId7"/>
            <a:stretch>
              <a:fillRect/>
            </a:stretch>
          </a:blipFill>
          <a:ln>
            <a:noFill/>
          </a:ln>
        </p:spPr>
      </p:sp>
      <p:sp>
        <p:nvSpPr>
          <p:cNvPr id="40" name="Shape 40"/>
          <p:cNvSpPr/>
          <p:nvPr/>
        </p:nvSpPr>
        <p:spPr>
          <a:xfrm>
            <a:off x="5033387" y="-37120"/>
            <a:ext cx="4152900" cy="4762500"/>
          </a:xfrm>
          <a:prstGeom prst="rect">
            <a:avLst/>
          </a:prstGeom>
          <a:blipFill>
            <a:blip r:embed="rId8"/>
            <a:stretch>
              <a:fillRect/>
            </a:stretch>
          </a:blipFill>
          <a:ln>
            <a:noFill/>
          </a:ln>
        </p:spPr>
      </p:sp>
    </p:spTree>
  </p:cSld>
  <p:clrMapOvr>
    <a:masterClrMapping/>
  </p:clrMapOvr>
  <p:transition xmlns:p14="http://schemas.microsoft.com/office/powerpoint/2010/mai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buNone/>
            </a:pPr>
            <a:r>
              <a:rPr lang="en" sz="4600" b="0">
                <a:solidFill>
                  <a:srgbClr val="FFFFFF"/>
                </a:solidFill>
              </a:rPr>
              <a:t>The Git Log and Reverting  </a:t>
            </a:r>
          </a:p>
        </p:txBody>
      </p:sp>
      <p:sp>
        <p:nvSpPr>
          <p:cNvPr id="109" name="Shape 109"/>
          <p:cNvSpPr/>
          <p:nvPr/>
        </p:nvSpPr>
        <p:spPr>
          <a:xfrm>
            <a:off x="7821012" y="179757"/>
            <a:ext cx="1107229" cy="1107229"/>
          </a:xfrm>
          <a:prstGeom prst="rect">
            <a:avLst/>
          </a:prstGeom>
          <a:blipFill>
            <a:blip r:embed="rId3"/>
            <a:stretch>
              <a:fillRect/>
            </a:stretch>
          </a:blipFill>
          <a:ln>
            <a:noFill/>
          </a:ln>
        </p:spPr>
      </p:sp>
      <p:sp>
        <p:nvSpPr>
          <p:cNvPr id="110" name="Shape 110"/>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lnSpc>
                <a:spcPct val="115000"/>
              </a:lnSpc>
              <a:spcBef>
                <a:spcPts val="0"/>
              </a:spcBef>
              <a:buNone/>
            </a:pPr>
            <a:r>
              <a:rPr lang="en" sz="800">
                <a:latin typeface="Anonymous Pro"/>
                <a:ea typeface="Anonymous Pro"/>
                <a:cs typeface="Anonymous Pro"/>
                <a:sym typeface="Anonymous Pro"/>
              </a:rPr>
              <a:t>$ git log --graph --decorate --pretty=format:'%Cgreen%h%Creset %s %Cred%an%Creset %ar'</a:t>
            </a:r>
          </a:p>
          <a:p>
            <a:pPr lvl="0" rtl="0">
              <a:lnSpc>
                <a:spcPct val="115000"/>
              </a:lnSpc>
              <a:spcBef>
                <a:spcPts val="0"/>
              </a:spcBef>
              <a:buNone/>
            </a:pPr>
            <a:r>
              <a:rPr lang="en" sz="800">
                <a:latin typeface="Anonymous Pro"/>
                <a:ea typeface="Anonymous Pro"/>
                <a:cs typeface="Anonymous Pro"/>
                <a:sym typeface="Anonymous Pro"/>
              </a:rPr>
              <a:t>  	1 * f60c3f4 added new files Vid 29 hours ago</a:t>
            </a:r>
          </a:p>
          <a:p>
            <a:pPr lvl="0" rtl="0">
              <a:lnSpc>
                <a:spcPct val="115000"/>
              </a:lnSpc>
              <a:spcBef>
                <a:spcPts val="0"/>
              </a:spcBef>
              <a:buNone/>
            </a:pPr>
            <a:r>
              <a:rPr lang="en" sz="800">
                <a:latin typeface="Anonymous Pro"/>
                <a:ea typeface="Anonymous Pro"/>
                <a:cs typeface="Anonymous Pro"/>
                <a:sym typeface="Anonymous Pro"/>
              </a:rPr>
              <a:t>  	2 *   14637af Merge branch 'screenshots' of https://github.com/theMusician/riddlegames into screenshots Max Bronsema 10 days ago</a:t>
            </a:r>
          </a:p>
          <a:p>
            <a:pPr lvl="0" rtl="0">
              <a:lnSpc>
                <a:spcPct val="115000"/>
              </a:lnSpc>
              <a:spcBef>
                <a:spcPts val="0"/>
              </a:spcBef>
              <a:buNone/>
            </a:pPr>
            <a:r>
              <a:rPr lang="en" sz="800">
                <a:latin typeface="Anonymous Pro"/>
                <a:ea typeface="Anonymous Pro"/>
                <a:cs typeface="Anonymous Pro"/>
                <a:sym typeface="Anonymous Pro"/>
              </a:rPr>
              <a:t>  	3 |\  </a:t>
            </a:r>
          </a:p>
          <a:p>
            <a:pPr lvl="0" rtl="0">
              <a:lnSpc>
                <a:spcPct val="115000"/>
              </a:lnSpc>
              <a:spcBef>
                <a:spcPts val="0"/>
              </a:spcBef>
              <a:buNone/>
            </a:pPr>
            <a:r>
              <a:rPr lang="en" sz="800">
                <a:latin typeface="Anonymous Pro"/>
                <a:ea typeface="Anonymous Pro"/>
                <a:cs typeface="Anonymous Pro"/>
                <a:sym typeface="Anonymous Pro"/>
              </a:rPr>
              <a:t>  	4 | * 631e900 adding riddles back in Vid 10 days ago</a:t>
            </a:r>
          </a:p>
          <a:p>
            <a:pPr lvl="0" rtl="0">
              <a:lnSpc>
                <a:spcPct val="115000"/>
              </a:lnSpc>
              <a:spcBef>
                <a:spcPts val="0"/>
              </a:spcBef>
              <a:buNone/>
            </a:pPr>
            <a:r>
              <a:rPr lang="en" sz="800">
                <a:latin typeface="Anonymous Pro"/>
                <a:ea typeface="Anonymous Pro"/>
                <a:cs typeface="Anonymous Pro"/>
                <a:sym typeface="Anonymous Pro"/>
              </a:rPr>
              <a:t>  	5 * |   b488fed Merge branch 'screenshots' of https://github.com/theMusician/riddlegames into screenshots Max Bronsema 10 days ago</a:t>
            </a:r>
          </a:p>
          <a:p>
            <a:pPr lvl="0" rtl="0">
              <a:lnSpc>
                <a:spcPct val="115000"/>
              </a:lnSpc>
              <a:spcBef>
                <a:spcPts val="0"/>
              </a:spcBef>
              <a:buNone/>
            </a:pPr>
            <a:r>
              <a:rPr lang="en" sz="800">
                <a:latin typeface="Anonymous Pro"/>
                <a:ea typeface="Anonymous Pro"/>
                <a:cs typeface="Anonymous Pro"/>
                <a:sym typeface="Anonymous Pro"/>
              </a:rPr>
              <a:t>  	6 |\ \  </a:t>
            </a:r>
          </a:p>
          <a:p>
            <a:pPr lvl="0" rtl="0">
              <a:lnSpc>
                <a:spcPct val="115000"/>
              </a:lnSpc>
              <a:spcBef>
                <a:spcPts val="0"/>
              </a:spcBef>
              <a:buNone/>
            </a:pPr>
            <a:r>
              <a:rPr lang="en" sz="800">
                <a:latin typeface="Anonymous Pro"/>
                <a:ea typeface="Anonymous Pro"/>
                <a:cs typeface="Anonymous Pro"/>
                <a:sym typeface="Anonymous Pro"/>
              </a:rPr>
              <a:t>  	7 | |/  </a:t>
            </a:r>
          </a:p>
          <a:p>
            <a:pPr lvl="0" rtl="0">
              <a:lnSpc>
                <a:spcPct val="115000"/>
              </a:lnSpc>
              <a:spcBef>
                <a:spcPts val="0"/>
              </a:spcBef>
              <a:buNone/>
            </a:pPr>
            <a:r>
              <a:rPr lang="en" sz="800">
                <a:latin typeface="Anonymous Pro"/>
                <a:ea typeface="Anonymous Pro"/>
                <a:cs typeface="Anonymous Pro"/>
                <a:sym typeface="Anonymous Pro"/>
              </a:rPr>
              <a:t>  	8 | *   fce0201 Merge branch 'screenshots' of github.com:theMusician/riddlegames into screenshots Vid 10 days ago</a:t>
            </a:r>
          </a:p>
          <a:p>
            <a:pPr lvl="0" rtl="0">
              <a:lnSpc>
                <a:spcPct val="115000"/>
              </a:lnSpc>
              <a:spcBef>
                <a:spcPts val="0"/>
              </a:spcBef>
              <a:buNone/>
            </a:pPr>
            <a:r>
              <a:rPr lang="en" sz="800">
                <a:latin typeface="Anonymous Pro"/>
                <a:ea typeface="Anonymous Pro"/>
                <a:cs typeface="Anonymous Pro"/>
                <a:sym typeface="Anonymous Pro"/>
              </a:rPr>
              <a:t>  	9 | |\  </a:t>
            </a:r>
          </a:p>
          <a:p>
            <a:pPr lvl="0" rtl="0">
              <a:lnSpc>
                <a:spcPct val="115000"/>
              </a:lnSpc>
              <a:spcBef>
                <a:spcPts val="0"/>
              </a:spcBef>
              <a:buNone/>
            </a:pPr>
            <a:r>
              <a:rPr lang="en" sz="800">
                <a:latin typeface="Anonymous Pro"/>
                <a:ea typeface="Anonymous Pro"/>
                <a:cs typeface="Anonymous Pro"/>
                <a:sym typeface="Anonymous Pro"/>
              </a:rPr>
              <a:t> 	10 | * | 2e23e0a creating new branch with images folder Vid 10 days ago</a:t>
            </a:r>
          </a:p>
          <a:p>
            <a:pPr lvl="0" rtl="0">
              <a:lnSpc>
                <a:spcPct val="115000"/>
              </a:lnSpc>
              <a:spcBef>
                <a:spcPts val="0"/>
              </a:spcBef>
              <a:buNone/>
            </a:pPr>
            <a:r>
              <a:rPr lang="en" sz="800">
                <a:latin typeface="Anonymous Pro"/>
                <a:ea typeface="Anonymous Pro"/>
                <a:cs typeface="Anonymous Pro"/>
                <a:sym typeface="Anonymous Pro"/>
              </a:rPr>
              <a:t> 	11 * | | 33a7e95 Adding screenshots for project creation. Max Bronsema 10 days ago</a:t>
            </a:r>
          </a:p>
          <a:p>
            <a:pPr lvl="0" rtl="0">
              <a:lnSpc>
                <a:spcPct val="115000"/>
              </a:lnSpc>
              <a:spcBef>
                <a:spcPts val="0"/>
              </a:spcBef>
              <a:buNone/>
            </a:pPr>
            <a:r>
              <a:rPr lang="en" sz="800">
                <a:latin typeface="Anonymous Pro"/>
                <a:ea typeface="Anonymous Pro"/>
                <a:cs typeface="Anonymous Pro"/>
                <a:sym typeface="Anonymous Pro"/>
              </a:rPr>
              <a:t> 	12 | |/  </a:t>
            </a:r>
          </a:p>
          <a:p>
            <a:pPr lvl="0" rtl="0">
              <a:lnSpc>
                <a:spcPct val="115000"/>
              </a:lnSpc>
              <a:spcBef>
                <a:spcPts val="0"/>
              </a:spcBef>
              <a:buNone/>
            </a:pPr>
            <a:r>
              <a:rPr lang="en" sz="800">
                <a:latin typeface="Anonymous Pro"/>
                <a:ea typeface="Anonymous Pro"/>
                <a:cs typeface="Anonymous Pro"/>
                <a:sym typeface="Anonymous Pro"/>
              </a:rPr>
              <a:t> 	13 |/|   </a:t>
            </a:r>
          </a:p>
          <a:p>
            <a:pPr lvl="0" rtl="0">
              <a:lnSpc>
                <a:spcPct val="115000"/>
              </a:lnSpc>
              <a:spcBef>
                <a:spcPts val="0"/>
              </a:spcBef>
              <a:buNone/>
            </a:pPr>
            <a:r>
              <a:rPr lang="en" sz="800">
                <a:latin typeface="Anonymous Pro"/>
                <a:ea typeface="Anonymous Pro"/>
                <a:cs typeface="Anonymous Pro"/>
                <a:sym typeface="Anonymous Pro"/>
              </a:rPr>
              <a:t> 	14 * | 9fcbc71 creating new branch with images folder Vid 10 days ago</a:t>
            </a:r>
          </a:p>
          <a:p>
            <a:pPr lvl="0" rtl="0">
              <a:lnSpc>
                <a:spcPct val="115000"/>
              </a:lnSpc>
              <a:spcBef>
                <a:spcPts val="0"/>
              </a:spcBef>
              <a:buNone/>
            </a:pPr>
            <a:r>
              <a:rPr lang="en" sz="800">
                <a:latin typeface="Anonymous Pro"/>
                <a:ea typeface="Anonymous Pro"/>
                <a:cs typeface="Anonymous Pro"/>
                <a:sym typeface="Anonymous Pro"/>
              </a:rPr>
              <a:t> 	15 |/  </a:t>
            </a:r>
          </a:p>
          <a:p>
            <a:pPr lvl="0" rtl="0">
              <a:lnSpc>
                <a:spcPct val="115000"/>
              </a:lnSpc>
              <a:spcBef>
                <a:spcPts val="0"/>
              </a:spcBef>
              <a:buNone/>
            </a:pPr>
            <a:r>
              <a:rPr lang="en" sz="800">
                <a:latin typeface="Anonymous Pro"/>
                <a:ea typeface="Anonymous Pro"/>
                <a:cs typeface="Anonymous Pro"/>
                <a:sym typeface="Anonymous Pro"/>
              </a:rPr>
              <a:t> 	16 * 024ac95 Updated README with inspiration URL Vid 10 days ago</a:t>
            </a:r>
          </a:p>
          <a:p>
            <a:pPr lvl="0" rtl="0">
              <a:lnSpc>
                <a:spcPct val="115000"/>
              </a:lnSpc>
              <a:spcBef>
                <a:spcPts val="0"/>
              </a:spcBef>
              <a:buNone/>
            </a:pPr>
            <a:r>
              <a:rPr lang="en" sz="800">
                <a:latin typeface="Anonymous Pro"/>
                <a:ea typeface="Anonymous Pro"/>
                <a:cs typeface="Anonymous Pro"/>
                <a:sym typeface="Anonymous Pro"/>
              </a:rPr>
              <a:t> 	17 * 7582e6f Ignore the .project file and start off HTML5 goodness Max Bronsema 11 days ago</a:t>
            </a:r>
          </a:p>
          <a:p>
            <a:pPr lvl="0" rtl="0">
              <a:lnSpc>
                <a:spcPct val="115000"/>
              </a:lnSpc>
              <a:spcBef>
                <a:spcPts val="0"/>
              </a:spcBef>
              <a:buNone/>
            </a:pPr>
            <a:r>
              <a:rPr lang="en" sz="800">
                <a:latin typeface="Anonymous Pro"/>
                <a:ea typeface="Anonymous Pro"/>
                <a:cs typeface="Anonymous Pro"/>
                <a:sym typeface="Anonymous Pro"/>
              </a:rPr>
              <a:t> 	18 * d25b8ee Initial commit theMusician 11 days ago</a:t>
            </a:r>
          </a:p>
          <a:p>
            <a:endParaRPr lang="en" sz="800">
              <a:latin typeface="Anonymous Pro"/>
              <a:ea typeface="Anonymous Pro"/>
              <a:cs typeface="Anonymous Pro"/>
              <a:sym typeface="Anonymous Pro"/>
            </a:endParaRPr>
          </a:p>
          <a:p>
            <a:endParaRPr lang="en" sz="800">
              <a:latin typeface="Anonymous Pro"/>
              <a:ea typeface="Anonymous Pro"/>
              <a:cs typeface="Anonymous Pro"/>
              <a:sym typeface="Anonymous Pro"/>
            </a:endParaRPr>
          </a:p>
        </p:txBody>
      </p:sp>
      <p:sp>
        <p:nvSpPr>
          <p:cNvPr id="111" name="Shape 111"/>
          <p:cNvSpPr/>
          <p:nvPr/>
        </p:nvSpPr>
        <p:spPr>
          <a:xfrm>
            <a:off x="0" y="4237877"/>
            <a:ext cx="9144000" cy="2620122"/>
          </a:xfrm>
          <a:prstGeom prst="rect">
            <a:avLst/>
          </a:prstGeom>
          <a:blipFill>
            <a:blip r:embed="rId4"/>
            <a:stretch>
              <a:fillRect/>
            </a:stretch>
          </a:blipFill>
          <a:ln>
            <a:noFill/>
          </a:ln>
        </p:spPr>
      </p:sp>
    </p:spTree>
  </p:cSld>
  <p:clrMapOvr>
    <a:masterClrMapping/>
  </p:clrMapOvr>
  <p:transition xmlns:p14="http://schemas.microsoft.com/office/powerpoint/2010/mai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Branches</a:t>
            </a:r>
          </a:p>
        </p:txBody>
      </p:sp>
      <p:sp>
        <p:nvSpPr>
          <p:cNvPr id="117" name="Shape 117"/>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
              <a:t>What is a branch?</a:t>
            </a:r>
          </a:p>
          <a:p>
            <a:pPr marL="457200" lvl="0" indent="-419100" rtl="0">
              <a:buClr>
                <a:schemeClr val="dk1"/>
              </a:buClr>
              <a:buSzPct val="166666"/>
              <a:buFont typeface="Arial"/>
              <a:buChar char="•"/>
            </a:pPr>
            <a:r>
              <a:rPr lang="en"/>
              <a:t>Why to use branches</a:t>
            </a:r>
          </a:p>
          <a:p>
            <a:pPr marL="457200" lvl="0" indent="-419100" rtl="0">
              <a:buClr>
                <a:schemeClr val="dk1"/>
              </a:buClr>
              <a:buSzPct val="166666"/>
              <a:buFont typeface="Arial"/>
              <a:buChar char="•"/>
            </a:pPr>
            <a:r>
              <a:rPr lang="en"/>
              <a:t>Create a branch</a:t>
            </a:r>
          </a:p>
          <a:p>
            <a:pPr marL="457200" lvl="0" indent="-419100" rtl="0">
              <a:buClr>
                <a:schemeClr val="dk1"/>
              </a:buClr>
              <a:buSzPct val="166666"/>
              <a:buFont typeface="Arial"/>
              <a:buChar char="•"/>
            </a:pPr>
            <a:r>
              <a:rPr lang="en"/>
              <a:t>Switching between branches</a:t>
            </a:r>
          </a:p>
          <a:p>
            <a:pPr marL="457200" lvl="0" indent="-419100">
              <a:buClr>
                <a:schemeClr val="dk1"/>
              </a:buClr>
              <a:buSzPct val="166666"/>
              <a:buFont typeface="Arial"/>
              <a:buChar char="•"/>
            </a:pPr>
            <a:r>
              <a:rPr lang="en"/>
              <a:t>Example: Checkout a prior commit</a:t>
            </a:r>
          </a:p>
        </p:txBody>
      </p:sp>
      <p:sp>
        <p:nvSpPr>
          <p:cNvPr id="118" name="Shape 118"/>
          <p:cNvSpPr/>
          <p:nvPr/>
        </p:nvSpPr>
        <p:spPr>
          <a:xfrm>
            <a:off x="7821012" y="179757"/>
            <a:ext cx="1107229" cy="1107229"/>
          </a:xfrm>
          <a:prstGeom prst="rect">
            <a:avLst/>
          </a:prstGeom>
          <a:blipFill>
            <a:blip r:embed="rId3"/>
            <a:stretch>
              <a:fillRect/>
            </a:stretch>
          </a:blipFill>
          <a:ln>
            <a:noFill/>
          </a:ln>
        </p:spPr>
      </p:sp>
      <p:sp>
        <p:nvSpPr>
          <p:cNvPr id="119" name="Shape 119"/>
          <p:cNvSpPr txBox="1"/>
          <p:nvPr/>
        </p:nvSpPr>
        <p:spPr>
          <a:xfrm>
            <a:off x="1026000" y="3176700"/>
            <a:ext cx="3118499" cy="472499"/>
          </a:xfrm>
          <a:prstGeom prst="rect">
            <a:avLst/>
          </a:prstGeom>
          <a:solidFill>
            <a:srgbClr val="000000"/>
          </a:solidFill>
        </p:spPr>
        <p:txBody>
          <a:bodyPr lIns="91425" tIns="91425" rIns="91425" bIns="91425" anchor="t" anchorCtr="0">
            <a:noAutofit/>
          </a:bodyPr>
          <a:lstStyle/>
          <a:p>
            <a:pPr lvl="0" rtl="0">
              <a:buNone/>
            </a:pPr>
            <a:r>
              <a:rPr lang="en" sz="2400" b="1">
                <a:solidFill>
                  <a:srgbClr val="FFFFFF"/>
                </a:solidFill>
                <a:latin typeface="Consolas"/>
                <a:ea typeface="Consolas"/>
                <a:cs typeface="Consolas"/>
                <a:sym typeface="Consolas"/>
              </a:rPr>
              <a:t>$ git branch mars</a:t>
            </a:r>
          </a:p>
        </p:txBody>
      </p:sp>
      <p:sp>
        <p:nvSpPr>
          <p:cNvPr id="120" name="Shape 120"/>
          <p:cNvSpPr txBox="1"/>
          <p:nvPr/>
        </p:nvSpPr>
        <p:spPr>
          <a:xfrm>
            <a:off x="1026000" y="4461225"/>
            <a:ext cx="3550500" cy="472499"/>
          </a:xfrm>
          <a:prstGeom prst="rect">
            <a:avLst/>
          </a:prstGeom>
          <a:solidFill>
            <a:srgbClr val="000000"/>
          </a:solidFill>
        </p:spPr>
        <p:txBody>
          <a:bodyPr lIns="91425" tIns="91425" rIns="91425" bIns="91425" anchor="t" anchorCtr="0">
            <a:noAutofit/>
          </a:bodyPr>
          <a:lstStyle/>
          <a:p>
            <a:pPr lvl="0" rtl="0">
              <a:buNone/>
            </a:pPr>
            <a:r>
              <a:rPr lang="en" sz="2400" b="1">
                <a:solidFill>
                  <a:srgbClr val="FFFFFF"/>
                </a:solidFill>
                <a:latin typeface="Consolas"/>
                <a:ea typeface="Consolas"/>
                <a:cs typeface="Consolas"/>
                <a:sym typeface="Consolas"/>
              </a:rPr>
              <a:t>$ git checkout mars</a:t>
            </a:r>
          </a:p>
        </p:txBody>
      </p:sp>
      <p:sp>
        <p:nvSpPr>
          <p:cNvPr id="121" name="Shape 121"/>
          <p:cNvSpPr txBox="1"/>
          <p:nvPr/>
        </p:nvSpPr>
        <p:spPr>
          <a:xfrm>
            <a:off x="1026000" y="5756625"/>
            <a:ext cx="6661499" cy="472499"/>
          </a:xfrm>
          <a:prstGeom prst="rect">
            <a:avLst/>
          </a:prstGeom>
          <a:solidFill>
            <a:srgbClr val="000000"/>
          </a:solidFill>
        </p:spPr>
        <p:txBody>
          <a:bodyPr lIns="91425" tIns="91425" rIns="91425" bIns="91425" anchor="t" anchorCtr="0">
            <a:noAutofit/>
          </a:bodyPr>
          <a:lstStyle/>
          <a:p>
            <a:pPr lvl="0" rtl="0">
              <a:buNone/>
            </a:pPr>
            <a:r>
              <a:rPr lang="en" sz="2400" b="1">
                <a:solidFill>
                  <a:srgbClr val="FFFFFF"/>
                </a:solidFill>
                <a:latin typeface="Consolas"/>
                <a:ea typeface="Consolas"/>
                <a:cs typeface="Consolas"/>
                <a:sym typeface="Consolas"/>
              </a:rPr>
              <a:t>$ git checkout -b pluto d0f4aa3</a:t>
            </a:r>
          </a:p>
        </p:txBody>
      </p:sp>
    </p:spTree>
  </p:cSld>
  <p:clrMapOvr>
    <a:masterClrMapping/>
  </p:clrMapOvr>
  <p:transition xmlns:p14="http://schemas.microsoft.com/office/powerpoint/2010/mai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Diffing</a:t>
            </a:r>
          </a:p>
        </p:txBody>
      </p:sp>
      <p:sp>
        <p:nvSpPr>
          <p:cNvPr id="127" name="Shape 127"/>
          <p:cNvSpPr txBox="1">
            <a:spLocks noGrp="1"/>
          </p:cNvSpPr>
          <p:nvPr>
            <p:ph type="body" idx="1"/>
          </p:nvPr>
        </p:nvSpPr>
        <p:spPr>
          <a:xfrm>
            <a:off x="457200" y="1524000"/>
            <a:ext cx="8229600" cy="4967700"/>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
              <a:t>What is a diff?</a:t>
            </a:r>
          </a:p>
          <a:p>
            <a:pPr marL="457200" lvl="0" indent="-419100" rtl="0">
              <a:buClr>
                <a:schemeClr val="dk1"/>
              </a:buClr>
              <a:buSzPct val="166666"/>
              <a:buFont typeface="Arial"/>
              <a:buChar char="•"/>
            </a:pPr>
            <a:r>
              <a:rPr lang="en"/>
              <a:t>Reading diff output</a:t>
            </a:r>
          </a:p>
          <a:p>
            <a:pPr marL="457200" lvl="0" indent="-419100">
              <a:buClr>
                <a:schemeClr val="dk1"/>
              </a:buClr>
              <a:buSzPct val="166666"/>
              <a:buFont typeface="Arial"/>
              <a:buChar char="•"/>
            </a:pPr>
            <a:r>
              <a:rPr lang="en"/>
              <a:t>Tools to make life better</a:t>
            </a:r>
          </a:p>
        </p:txBody>
      </p:sp>
      <p:sp>
        <p:nvSpPr>
          <p:cNvPr id="128" name="Shape 128"/>
          <p:cNvSpPr/>
          <p:nvPr/>
        </p:nvSpPr>
        <p:spPr>
          <a:xfrm>
            <a:off x="7821012" y="179757"/>
            <a:ext cx="1107229" cy="1107229"/>
          </a:xfrm>
          <a:prstGeom prst="rect">
            <a:avLst/>
          </a:prstGeom>
          <a:blipFill>
            <a:blip r:embed="rId3"/>
            <a:stretch>
              <a:fillRect/>
            </a:stretch>
          </a:blipFill>
          <a:ln>
            <a:noFill/>
          </a:ln>
        </p:spPr>
      </p:sp>
      <p:sp>
        <p:nvSpPr>
          <p:cNvPr id="129" name="Shape 129"/>
          <p:cNvSpPr/>
          <p:nvPr/>
        </p:nvSpPr>
        <p:spPr>
          <a:xfrm>
            <a:off x="946200" y="2462900"/>
            <a:ext cx="6953250" cy="4410075"/>
          </a:xfrm>
          <a:prstGeom prst="rect">
            <a:avLst/>
          </a:prstGeom>
          <a:blipFill>
            <a:blip r:embed="rId4"/>
            <a:stretch>
              <a:fillRect/>
            </a:stretch>
          </a:blipFill>
          <a:ln>
            <a:noFill/>
          </a:ln>
        </p:spPr>
      </p:sp>
      <p:sp>
        <p:nvSpPr>
          <p:cNvPr id="130" name="Shape 130"/>
          <p:cNvSpPr txBox="1"/>
          <p:nvPr/>
        </p:nvSpPr>
        <p:spPr>
          <a:xfrm>
            <a:off x="1545475" y="3747575"/>
            <a:ext cx="3657600" cy="457200"/>
          </a:xfrm>
          <a:prstGeom prst="rect">
            <a:avLst/>
          </a:prstGeom>
          <a:noFill/>
        </p:spPr>
        <p:txBody>
          <a:bodyPr lIns="91425" tIns="91425" rIns="91425" bIns="91425" anchor="t" anchorCtr="0">
            <a:noAutofit/>
          </a:bodyPr>
          <a:lstStyle/>
          <a:p>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29"/>
                                        </p:tgtEl>
                                        <p:attrNameLst>
                                          <p:attrName>style.visibility</p:attrName>
                                        </p:attrNameLst>
                                      </p:cBhvr>
                                      <p:to>
                                        <p:strVal val="visible"/>
                                      </p:to>
                                    </p:set>
                                    <p:anim calcmode="lin" valueType="num">
                                      <p:cBhvr additive="base">
                                        <p:cTn id="7" dur="1000"/>
                                        <p:tgtEl>
                                          <p:spTgt spid="129"/>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xit" presetSubtype="8" fill="hold" nodeType="clickEffect">
                                  <p:stCondLst>
                                    <p:cond delay="0"/>
                                  </p:stCondLst>
                                  <p:childTnLst>
                                    <p:anim calcmode="lin" valueType="num">
                                      <p:cBhvr additive="base">
                                        <p:cTn id="11" dur="1000"/>
                                        <p:tgtEl>
                                          <p:spTgt spid="129"/>
                                        </p:tgtEl>
                                        <p:attrNameLst>
                                          <p:attrName>ppt_x</p:attrName>
                                        </p:attrNameLst>
                                      </p:cBhvr>
                                      <p:tavLst>
                                        <p:tav tm="0">
                                          <p:val>
                                            <p:strVal val="#ppt_x"/>
                                          </p:val>
                                        </p:tav>
                                        <p:tav tm="100000">
                                          <p:val>
                                            <p:strVal val="#ppt_x-1"/>
                                          </p:val>
                                        </p:tav>
                                      </p:tavLst>
                                    </p:anim>
                                    <p:set>
                                      <p:cBhvr>
                                        <p:cTn id="12" dur="1" fill="hold">
                                          <p:stCondLst>
                                            <p:cond delay="1000"/>
                                          </p:stCondLst>
                                        </p:cTn>
                                        <p:tgtEl>
                                          <p:spTgt spid="12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Patches</a:t>
            </a:r>
          </a:p>
        </p:txBody>
      </p:sp>
      <p:sp>
        <p:nvSpPr>
          <p:cNvPr id="136" name="Shape 136"/>
          <p:cNvSpPr txBox="1">
            <a:spLocks noGrp="1"/>
          </p:cNvSpPr>
          <p:nvPr>
            <p:ph type="body" idx="1"/>
          </p:nvPr>
        </p:nvSpPr>
        <p:spPr>
          <a:xfrm>
            <a:off x="457200" y="1600200"/>
            <a:ext cx="8229600" cy="1228500"/>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
              <a:t>Create a patch</a:t>
            </a:r>
          </a:p>
        </p:txBody>
      </p:sp>
      <p:sp>
        <p:nvSpPr>
          <p:cNvPr id="137" name="Shape 137"/>
          <p:cNvSpPr/>
          <p:nvPr/>
        </p:nvSpPr>
        <p:spPr>
          <a:xfrm>
            <a:off x="7821012" y="179757"/>
            <a:ext cx="1107229" cy="1107229"/>
          </a:xfrm>
          <a:prstGeom prst="rect">
            <a:avLst/>
          </a:prstGeom>
          <a:blipFill>
            <a:blip r:embed="rId3"/>
            <a:stretch>
              <a:fillRect/>
            </a:stretch>
          </a:blipFill>
          <a:ln>
            <a:noFill/>
          </a:ln>
        </p:spPr>
      </p:sp>
      <p:sp>
        <p:nvSpPr>
          <p:cNvPr id="138" name="Shape 138"/>
          <p:cNvSpPr txBox="1"/>
          <p:nvPr/>
        </p:nvSpPr>
        <p:spPr>
          <a:xfrm>
            <a:off x="0" y="3375300"/>
            <a:ext cx="9126000" cy="3026700"/>
          </a:xfrm>
          <a:prstGeom prst="rect">
            <a:avLst/>
          </a:prstGeom>
          <a:solidFill>
            <a:srgbClr val="000000"/>
          </a:solidFill>
        </p:spPr>
        <p:txBody>
          <a:bodyPr lIns="91425" tIns="91425" rIns="91425" bIns="91425" anchor="t" anchorCtr="0">
            <a:noAutofit/>
          </a:bodyPr>
          <a:lstStyle/>
          <a:p>
            <a:pPr lvl="0" rtl="0">
              <a:buNone/>
            </a:pPr>
            <a:r>
              <a:rPr lang="en" sz="2400" b="1">
                <a:solidFill>
                  <a:srgbClr val="FFFFFF"/>
                </a:solidFill>
                <a:latin typeface="Consolas"/>
                <a:ea typeface="Consolas"/>
                <a:cs typeface="Consolas"/>
                <a:sym typeface="Consolas"/>
              </a:rPr>
              <a:t>$ git checkout -b emailwording</a:t>
            </a:r>
          </a:p>
          <a:p>
            <a:endParaRPr lang="en" sz="2400" b="1">
              <a:solidFill>
                <a:srgbClr val="FFFFFF"/>
              </a:solidFill>
              <a:latin typeface="Consolas"/>
              <a:ea typeface="Consolas"/>
              <a:cs typeface="Consolas"/>
              <a:sym typeface="Consolas"/>
            </a:endParaRPr>
          </a:p>
          <a:p>
            <a:pPr lvl="0" rtl="0">
              <a:buNone/>
            </a:pPr>
            <a:r>
              <a:rPr lang="en" sz="2400" b="1">
                <a:solidFill>
                  <a:srgbClr val="FFFFFF"/>
                </a:solidFill>
                <a:latin typeface="Consolas"/>
                <a:ea typeface="Consolas"/>
                <a:cs typeface="Consolas"/>
                <a:sym typeface="Consolas"/>
              </a:rPr>
              <a:t>$ git diff 8.x</a:t>
            </a:r>
          </a:p>
          <a:p>
            <a:endParaRPr lang="en" sz="2400" b="1">
              <a:solidFill>
                <a:srgbClr val="FFFFFF"/>
              </a:solidFill>
              <a:latin typeface="Consolas"/>
              <a:ea typeface="Consolas"/>
              <a:cs typeface="Consolas"/>
              <a:sym typeface="Consolas"/>
            </a:endParaRPr>
          </a:p>
          <a:p>
            <a:pPr lvl="0" rtl="0">
              <a:buNone/>
            </a:pPr>
            <a:r>
              <a:rPr lang="en" sz="2400" b="1">
                <a:solidFill>
                  <a:srgbClr val="FFFFFF"/>
                </a:solidFill>
                <a:latin typeface="Consolas"/>
                <a:ea typeface="Consolas"/>
                <a:cs typeface="Consolas"/>
                <a:sym typeface="Consolas"/>
              </a:rPr>
              <a:t>$ git commit -am "Patch to fix issue 950534."</a:t>
            </a:r>
          </a:p>
          <a:p>
            <a:endParaRPr lang="en" sz="2400" b="1">
              <a:solidFill>
                <a:srgbClr val="FFFFFF"/>
              </a:solidFill>
              <a:latin typeface="Consolas"/>
              <a:ea typeface="Consolas"/>
              <a:cs typeface="Consolas"/>
              <a:sym typeface="Consolas"/>
            </a:endParaRPr>
          </a:p>
          <a:p>
            <a:pPr lvl="0" rtl="0">
              <a:buNone/>
            </a:pPr>
            <a:r>
              <a:rPr lang="en" sz="2400" b="1">
                <a:solidFill>
                  <a:srgbClr val="FFFFFF"/>
                </a:solidFill>
                <a:latin typeface="Consolas"/>
                <a:ea typeface="Consolas"/>
                <a:cs typeface="Consolas"/>
                <a:sym typeface="Consolas"/>
              </a:rPr>
              <a:t>$ git diff 8.x &gt; consistent_email_950534_08.patch</a:t>
            </a:r>
          </a:p>
          <a:p>
            <a:endParaRPr lang="en" sz="2400" b="1">
              <a:solidFill>
                <a:srgbClr val="FFFFFF"/>
              </a:solidFill>
              <a:latin typeface="Consolas"/>
              <a:ea typeface="Consolas"/>
              <a:cs typeface="Consolas"/>
              <a:sym typeface="Consolas"/>
            </a:endParaRPr>
          </a:p>
        </p:txBody>
      </p:sp>
    </p:spTree>
  </p:cSld>
  <p:clrMapOvr>
    <a:masterClrMapping/>
  </p:clrMapOvr>
  <p:transition xmlns:p14="http://schemas.microsoft.com/office/powerpoint/2010/mai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buNone/>
            </a:pPr>
            <a:r>
              <a:rPr lang="en"/>
              <a:t>Patches</a:t>
            </a:r>
          </a:p>
        </p:txBody>
      </p:sp>
      <p:sp>
        <p:nvSpPr>
          <p:cNvPr id="144" name="Shape 144"/>
          <p:cNvSpPr txBox="1">
            <a:spLocks noGrp="1"/>
          </p:cNvSpPr>
          <p:nvPr>
            <p:ph type="body" idx="1"/>
          </p:nvPr>
        </p:nvSpPr>
        <p:spPr>
          <a:xfrm>
            <a:off x="457200" y="1600200"/>
            <a:ext cx="8229600" cy="1228500"/>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
              <a:t>Apply a patch</a:t>
            </a:r>
          </a:p>
        </p:txBody>
      </p:sp>
      <p:sp>
        <p:nvSpPr>
          <p:cNvPr id="145" name="Shape 145"/>
          <p:cNvSpPr/>
          <p:nvPr/>
        </p:nvSpPr>
        <p:spPr>
          <a:xfrm>
            <a:off x="7821012" y="179757"/>
            <a:ext cx="1107229" cy="1107229"/>
          </a:xfrm>
          <a:prstGeom prst="rect">
            <a:avLst/>
          </a:prstGeom>
          <a:blipFill>
            <a:blip r:embed="rId3"/>
            <a:stretch>
              <a:fillRect/>
            </a:stretch>
          </a:blipFill>
          <a:ln>
            <a:noFill/>
          </a:ln>
        </p:spPr>
      </p:sp>
      <p:sp>
        <p:nvSpPr>
          <p:cNvPr id="146" name="Shape 146"/>
          <p:cNvSpPr txBox="1"/>
          <p:nvPr/>
        </p:nvSpPr>
        <p:spPr>
          <a:xfrm>
            <a:off x="0" y="3375300"/>
            <a:ext cx="9126000" cy="3026700"/>
          </a:xfrm>
          <a:prstGeom prst="rect">
            <a:avLst/>
          </a:prstGeom>
          <a:solidFill>
            <a:srgbClr val="000000"/>
          </a:solidFill>
        </p:spPr>
        <p:txBody>
          <a:bodyPr lIns="91425" tIns="91425" rIns="91425" bIns="91425" anchor="t" anchorCtr="0">
            <a:noAutofit/>
          </a:bodyPr>
          <a:lstStyle/>
          <a:p>
            <a:pPr lvl="0" rtl="0">
              <a:buNone/>
            </a:pPr>
            <a:r>
              <a:rPr lang="en" sz="2400" b="1">
                <a:solidFill>
                  <a:srgbClr val="FFFFFF"/>
                </a:solidFill>
                <a:latin typeface="Consolas"/>
                <a:ea typeface="Consolas"/>
                <a:cs typeface="Consolas"/>
                <a:sym typeface="Consolas"/>
              </a:rPr>
              <a:t>$ git apply --check -v /path/to/patch</a:t>
            </a:r>
          </a:p>
          <a:p>
            <a:endParaRPr lang="en" sz="2400" b="1">
              <a:solidFill>
                <a:srgbClr val="FFFFFF"/>
              </a:solidFill>
              <a:latin typeface="Consolas"/>
              <a:ea typeface="Consolas"/>
              <a:cs typeface="Consolas"/>
              <a:sym typeface="Consolas"/>
            </a:endParaRPr>
          </a:p>
          <a:p>
            <a:pPr lvl="0" rtl="0">
              <a:buNone/>
            </a:pPr>
            <a:r>
              <a:rPr lang="en" sz="2400" b="1">
                <a:solidFill>
                  <a:srgbClr val="FFFFFF"/>
                </a:solidFill>
                <a:latin typeface="Consolas"/>
                <a:ea typeface="Consolas"/>
                <a:cs typeface="Consolas"/>
                <a:sym typeface="Consolas"/>
              </a:rPr>
              <a:t>$ git apply --stat /path/to/patch</a:t>
            </a:r>
          </a:p>
          <a:p>
            <a:endParaRPr lang="en" sz="2400" b="1">
              <a:solidFill>
                <a:srgbClr val="FFFFFF"/>
              </a:solidFill>
              <a:latin typeface="Consolas"/>
              <a:ea typeface="Consolas"/>
              <a:cs typeface="Consolas"/>
              <a:sym typeface="Consolas"/>
            </a:endParaRPr>
          </a:p>
          <a:p>
            <a:pPr lvl="0" rtl="0">
              <a:buNone/>
            </a:pPr>
            <a:r>
              <a:rPr lang="en" sz="2400" b="1">
                <a:solidFill>
                  <a:srgbClr val="FFFFFF"/>
                </a:solidFill>
                <a:latin typeface="Consolas"/>
                <a:ea typeface="Consolas"/>
                <a:cs typeface="Consolas"/>
                <a:sym typeface="Consolas"/>
              </a:rPr>
              <a:t>$ git am "Patch to fix issue 950534."</a:t>
            </a:r>
          </a:p>
          <a:p>
            <a:endParaRPr lang="en" sz="2400" b="1">
              <a:solidFill>
                <a:srgbClr val="FFFFFF"/>
              </a:solidFill>
              <a:latin typeface="Consolas"/>
              <a:ea typeface="Consolas"/>
              <a:cs typeface="Consolas"/>
              <a:sym typeface="Consolas"/>
            </a:endParaRPr>
          </a:p>
          <a:p>
            <a:pPr lvl="0" rtl="0">
              <a:buNone/>
            </a:pPr>
            <a:r>
              <a:rPr lang="en" sz="2400" b="1">
                <a:solidFill>
                  <a:srgbClr val="FFFFFF"/>
                </a:solidFill>
                <a:latin typeface="Consolas"/>
                <a:ea typeface="Consolas"/>
                <a:cs typeface="Consolas"/>
                <a:sym typeface="Consolas"/>
              </a:rPr>
              <a:t>$ git apply -v /path/to/patch</a:t>
            </a:r>
          </a:p>
          <a:p>
            <a:endParaRPr lang="en" sz="2400" b="1">
              <a:solidFill>
                <a:srgbClr val="FFFFFF"/>
              </a:solidFill>
              <a:latin typeface="Consolas"/>
              <a:ea typeface="Consolas"/>
              <a:cs typeface="Consolas"/>
              <a:sym typeface="Consolas"/>
            </a:endParaRPr>
          </a:p>
        </p:txBody>
      </p:sp>
    </p:spTree>
  </p:cSld>
  <p:clrMapOvr>
    <a:masterClrMapping/>
  </p:clrMapOvr>
  <p:transition xmlns:p14="http://schemas.microsoft.com/office/powerpoint/2010/mai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Merging</a:t>
            </a:r>
          </a:p>
        </p:txBody>
      </p:sp>
      <p:sp>
        <p:nvSpPr>
          <p:cNvPr id="152" name="Shape 15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a:buClr>
                <a:schemeClr val="dk1"/>
              </a:buClr>
              <a:buSzPct val="166666"/>
              <a:buFont typeface="Arial"/>
              <a:buChar char="•"/>
            </a:pPr>
            <a:r>
              <a:rPr lang="en"/>
              <a:t>Merging branches</a:t>
            </a:r>
          </a:p>
        </p:txBody>
      </p:sp>
      <p:sp>
        <p:nvSpPr>
          <p:cNvPr id="153" name="Shape 153"/>
          <p:cNvSpPr/>
          <p:nvPr/>
        </p:nvSpPr>
        <p:spPr>
          <a:xfrm>
            <a:off x="7821012" y="179757"/>
            <a:ext cx="1107229" cy="1107229"/>
          </a:xfrm>
          <a:prstGeom prst="rect">
            <a:avLst/>
          </a:prstGeom>
          <a:blipFill>
            <a:blip r:embed="rId3"/>
            <a:stretch>
              <a:fillRect/>
            </a:stretch>
          </a:blipFill>
          <a:ln>
            <a:noFill/>
          </a:ln>
        </p:spPr>
      </p:sp>
      <p:sp>
        <p:nvSpPr>
          <p:cNvPr id="154" name="Shape 154"/>
          <p:cNvSpPr txBox="1"/>
          <p:nvPr/>
        </p:nvSpPr>
        <p:spPr>
          <a:xfrm>
            <a:off x="0" y="3375300"/>
            <a:ext cx="9126000" cy="3026700"/>
          </a:xfrm>
          <a:prstGeom prst="rect">
            <a:avLst/>
          </a:prstGeom>
          <a:solidFill>
            <a:srgbClr val="000000"/>
          </a:solidFill>
        </p:spPr>
        <p:txBody>
          <a:bodyPr lIns="91425" tIns="91425" rIns="91425" bIns="91425" anchor="t" anchorCtr="0">
            <a:noAutofit/>
          </a:bodyPr>
          <a:lstStyle/>
          <a:p>
            <a:pPr lvl="0" rtl="0">
              <a:buNone/>
            </a:pPr>
            <a:r>
              <a:rPr lang="en" sz="2400" b="1">
                <a:solidFill>
                  <a:srgbClr val="FFFFFF"/>
                </a:solidFill>
                <a:latin typeface="Consolas"/>
                <a:ea typeface="Consolas"/>
                <a:cs typeface="Consolas"/>
                <a:sym typeface="Consolas"/>
              </a:rPr>
              <a:t>$ git checkout master</a:t>
            </a:r>
          </a:p>
          <a:p>
            <a:endParaRPr lang="en" sz="2400" b="1">
              <a:solidFill>
                <a:srgbClr val="FFFFFF"/>
              </a:solidFill>
              <a:latin typeface="Consolas"/>
              <a:ea typeface="Consolas"/>
              <a:cs typeface="Consolas"/>
              <a:sym typeface="Consolas"/>
            </a:endParaRPr>
          </a:p>
          <a:p>
            <a:pPr lvl="0" rtl="0">
              <a:buNone/>
            </a:pPr>
            <a:r>
              <a:rPr lang="en" sz="2400" b="1">
                <a:solidFill>
                  <a:srgbClr val="FFFFFF"/>
                </a:solidFill>
                <a:latin typeface="Consolas"/>
                <a:ea typeface="Consolas"/>
                <a:cs typeface="Consolas"/>
                <a:sym typeface="Consolas"/>
              </a:rPr>
              <a:t>$ git merge styles</a:t>
            </a:r>
          </a:p>
          <a:p>
            <a:endParaRPr lang="en" sz="2400" b="1">
              <a:solidFill>
                <a:srgbClr val="FFFFFF"/>
              </a:solidFill>
              <a:latin typeface="Consolas"/>
              <a:ea typeface="Consolas"/>
              <a:cs typeface="Consolas"/>
              <a:sym typeface="Consolas"/>
            </a:endParaRPr>
          </a:p>
          <a:p>
            <a:endParaRPr lang="en" sz="2400" b="1">
              <a:solidFill>
                <a:srgbClr val="FFFFFF"/>
              </a:solidFill>
              <a:latin typeface="Consolas"/>
              <a:ea typeface="Consolas"/>
              <a:cs typeface="Consolas"/>
              <a:sym typeface="Consolas"/>
            </a:endParaRPr>
          </a:p>
        </p:txBody>
      </p:sp>
      <p:sp>
        <p:nvSpPr>
          <p:cNvPr id="155" name="Shape 155"/>
          <p:cNvSpPr/>
          <p:nvPr/>
        </p:nvSpPr>
        <p:spPr>
          <a:xfrm>
            <a:off x="381000" y="4626100"/>
            <a:ext cx="8210728" cy="1466035"/>
          </a:xfrm>
          <a:prstGeom prst="rect">
            <a:avLst/>
          </a:prstGeom>
          <a:blipFill>
            <a:blip r:embed="rId4"/>
            <a:stretch>
              <a:fillRect/>
            </a:stretch>
          </a:blipFill>
          <a:ln>
            <a:noFill/>
          </a:ln>
        </p:spPr>
      </p:sp>
    </p:spTree>
  </p:cSld>
  <p:clrMapOvr>
    <a:masterClrMapping/>
  </p:clrMapOvr>
  <p:transition xmlns:p14="http://schemas.microsoft.com/office/powerpoint/2010/mai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Working with Remotes</a:t>
            </a:r>
          </a:p>
        </p:txBody>
      </p:sp>
      <p:sp>
        <p:nvSpPr>
          <p:cNvPr id="161" name="Shape 161"/>
          <p:cNvSpPr txBox="1">
            <a:spLocks noGrp="1"/>
          </p:cNvSpPr>
          <p:nvPr>
            <p:ph type="body" idx="1"/>
          </p:nvPr>
        </p:nvSpPr>
        <p:spPr>
          <a:xfrm>
            <a:off x="457200" y="1600200"/>
            <a:ext cx="8229600" cy="1855800"/>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
              <a:t>SSH Keys</a:t>
            </a:r>
          </a:p>
        </p:txBody>
      </p:sp>
      <p:sp>
        <p:nvSpPr>
          <p:cNvPr id="162" name="Shape 162"/>
          <p:cNvSpPr/>
          <p:nvPr/>
        </p:nvSpPr>
        <p:spPr>
          <a:xfrm>
            <a:off x="7821012" y="179757"/>
            <a:ext cx="1107229" cy="1107229"/>
          </a:xfrm>
          <a:prstGeom prst="rect">
            <a:avLst/>
          </a:prstGeom>
          <a:blipFill>
            <a:blip r:embed="rId3"/>
            <a:stretch>
              <a:fillRect/>
            </a:stretch>
          </a:blipFill>
          <a:ln>
            <a:noFill/>
          </a:ln>
        </p:spPr>
      </p:sp>
      <p:sp>
        <p:nvSpPr>
          <p:cNvPr id="163" name="Shape 163"/>
          <p:cNvSpPr txBox="1"/>
          <p:nvPr/>
        </p:nvSpPr>
        <p:spPr>
          <a:xfrm>
            <a:off x="0" y="2156100"/>
            <a:ext cx="9126000" cy="510300"/>
          </a:xfrm>
          <a:prstGeom prst="rect">
            <a:avLst/>
          </a:prstGeom>
          <a:solidFill>
            <a:srgbClr val="000000"/>
          </a:solidFill>
        </p:spPr>
        <p:txBody>
          <a:bodyPr lIns="91425" tIns="91425" rIns="91425" bIns="91425" anchor="t" anchorCtr="0">
            <a:noAutofit/>
          </a:bodyPr>
          <a:lstStyle/>
          <a:p>
            <a:pPr lvl="0" rtl="0">
              <a:buNone/>
            </a:pPr>
            <a:r>
              <a:rPr lang="en" sz="2400" b="1">
                <a:solidFill>
                  <a:srgbClr val="FFFFFF"/>
                </a:solidFill>
                <a:latin typeface="Consolas"/>
                <a:ea typeface="Consolas"/>
                <a:cs typeface="Consolas"/>
                <a:sym typeface="Consolas"/>
              </a:rPr>
              <a:t>$ ssh-keygen -t rsa -C "your_email@youremail.com"</a:t>
            </a:r>
          </a:p>
          <a:p>
            <a:endParaRPr lang="en" sz="2400" b="1">
              <a:solidFill>
                <a:srgbClr val="FFFFFF"/>
              </a:solidFill>
              <a:latin typeface="Consolas"/>
              <a:ea typeface="Consolas"/>
              <a:cs typeface="Consolas"/>
              <a:sym typeface="Consolas"/>
            </a:endParaRPr>
          </a:p>
        </p:txBody>
      </p:sp>
      <p:sp>
        <p:nvSpPr>
          <p:cNvPr id="164" name="Shape 164"/>
          <p:cNvSpPr txBox="1"/>
          <p:nvPr/>
        </p:nvSpPr>
        <p:spPr>
          <a:xfrm>
            <a:off x="0" y="4746900"/>
            <a:ext cx="9126000" cy="510300"/>
          </a:xfrm>
          <a:prstGeom prst="rect">
            <a:avLst/>
          </a:prstGeom>
          <a:solidFill>
            <a:srgbClr val="000000"/>
          </a:solidFill>
        </p:spPr>
        <p:txBody>
          <a:bodyPr lIns="91425" tIns="91425" rIns="91425" bIns="91425" anchor="t" anchorCtr="0">
            <a:noAutofit/>
          </a:bodyPr>
          <a:lstStyle/>
          <a:p>
            <a:pPr lvl="0" rtl="0">
              <a:buNone/>
            </a:pPr>
            <a:r>
              <a:rPr lang="en" sz="2400" b="1">
                <a:solidFill>
                  <a:srgbClr val="FFFFFF"/>
                </a:solidFill>
                <a:latin typeface="Consolas"/>
                <a:ea typeface="Consolas"/>
                <a:cs typeface="Consolas"/>
                <a:sym typeface="Consolas"/>
              </a:rPr>
              <a:t>$ git push origin master</a:t>
            </a:r>
          </a:p>
          <a:p>
            <a:endParaRPr lang="en" sz="2400" b="1">
              <a:solidFill>
                <a:srgbClr val="FFFFFF"/>
              </a:solidFill>
              <a:latin typeface="Consolas"/>
              <a:ea typeface="Consolas"/>
              <a:cs typeface="Consolas"/>
              <a:sym typeface="Consolas"/>
            </a:endParaRPr>
          </a:p>
        </p:txBody>
      </p:sp>
      <p:sp>
        <p:nvSpPr>
          <p:cNvPr id="165" name="Shape 165"/>
          <p:cNvSpPr txBox="1"/>
          <p:nvPr/>
        </p:nvSpPr>
        <p:spPr>
          <a:xfrm>
            <a:off x="0" y="3451500"/>
            <a:ext cx="9126000" cy="510300"/>
          </a:xfrm>
          <a:prstGeom prst="rect">
            <a:avLst/>
          </a:prstGeom>
          <a:solidFill>
            <a:srgbClr val="000000"/>
          </a:solidFill>
        </p:spPr>
        <p:txBody>
          <a:bodyPr lIns="91425" tIns="91425" rIns="91425" bIns="91425" anchor="t" anchorCtr="0">
            <a:noAutofit/>
          </a:bodyPr>
          <a:lstStyle/>
          <a:p>
            <a:pPr lvl="0" rtl="0">
              <a:buNone/>
            </a:pPr>
            <a:r>
              <a:rPr lang="en" sz="2400" b="1">
                <a:solidFill>
                  <a:srgbClr val="FFFFFF"/>
                </a:solidFill>
                <a:latin typeface="Consolas"/>
                <a:ea typeface="Consolas"/>
                <a:cs typeface="Consolas"/>
                <a:sym typeface="Consolas"/>
              </a:rPr>
              <a:t>$ git pull origin master</a:t>
            </a:r>
          </a:p>
          <a:p>
            <a:endParaRPr lang="en" sz="2400" b="1">
              <a:solidFill>
                <a:srgbClr val="FFFFFF"/>
              </a:solidFill>
              <a:latin typeface="Consolas"/>
              <a:ea typeface="Consolas"/>
              <a:cs typeface="Consolas"/>
              <a:sym typeface="Consolas"/>
            </a:endParaRPr>
          </a:p>
        </p:txBody>
      </p:sp>
      <p:sp>
        <p:nvSpPr>
          <p:cNvPr id="166" name="Shape 166"/>
          <p:cNvSpPr txBox="1"/>
          <p:nvPr/>
        </p:nvSpPr>
        <p:spPr>
          <a:xfrm>
            <a:off x="0" y="5889900"/>
            <a:ext cx="9126000" cy="798600"/>
          </a:xfrm>
          <a:prstGeom prst="rect">
            <a:avLst/>
          </a:prstGeom>
          <a:solidFill>
            <a:srgbClr val="000000"/>
          </a:solidFill>
        </p:spPr>
        <p:txBody>
          <a:bodyPr lIns="91425" tIns="91425" rIns="91425" bIns="91425" anchor="t" anchorCtr="0">
            <a:noAutofit/>
          </a:bodyPr>
          <a:lstStyle/>
          <a:p>
            <a:pPr lvl="0" rtl="0">
              <a:buNone/>
            </a:pPr>
            <a:r>
              <a:rPr lang="en" sz="2400" b="1">
                <a:solidFill>
                  <a:srgbClr val="FFFFFF"/>
                </a:solidFill>
                <a:latin typeface="Consolas"/>
                <a:ea typeface="Consolas"/>
                <a:cs typeface="Consolas"/>
                <a:sym typeface="Consolas"/>
              </a:rPr>
              <a:t>$ git clone --recursive --branch 8.x http://git.drupal.org/project/drupal.git</a:t>
            </a:r>
          </a:p>
          <a:p>
            <a:endParaRPr lang="en" sz="2400" b="1">
              <a:solidFill>
                <a:srgbClr val="FFFFFF"/>
              </a:solidFill>
              <a:latin typeface="Consolas"/>
              <a:ea typeface="Consolas"/>
              <a:cs typeface="Consolas"/>
              <a:sym typeface="Consolas"/>
            </a:endParaRPr>
          </a:p>
        </p:txBody>
      </p:sp>
      <p:sp>
        <p:nvSpPr>
          <p:cNvPr id="167" name="Shape 167"/>
          <p:cNvSpPr txBox="1">
            <a:spLocks noGrp="1"/>
          </p:cNvSpPr>
          <p:nvPr>
            <p:ph type="body" idx="2"/>
          </p:nvPr>
        </p:nvSpPr>
        <p:spPr>
          <a:xfrm>
            <a:off x="457200" y="2819400"/>
            <a:ext cx="8229600" cy="1855800"/>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
              <a:t>Pull</a:t>
            </a:r>
          </a:p>
        </p:txBody>
      </p:sp>
      <p:sp>
        <p:nvSpPr>
          <p:cNvPr id="168" name="Shape 168"/>
          <p:cNvSpPr txBox="1">
            <a:spLocks noGrp="1"/>
          </p:cNvSpPr>
          <p:nvPr>
            <p:ph type="body" idx="3"/>
          </p:nvPr>
        </p:nvSpPr>
        <p:spPr>
          <a:xfrm>
            <a:off x="457200" y="4038600"/>
            <a:ext cx="8229600" cy="1855800"/>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
              <a:t>Push</a:t>
            </a:r>
          </a:p>
        </p:txBody>
      </p:sp>
      <p:sp>
        <p:nvSpPr>
          <p:cNvPr id="169" name="Shape 169"/>
          <p:cNvSpPr txBox="1">
            <a:spLocks noGrp="1"/>
          </p:cNvSpPr>
          <p:nvPr>
            <p:ph type="body" idx="4"/>
          </p:nvPr>
        </p:nvSpPr>
        <p:spPr>
          <a:xfrm>
            <a:off x="457200" y="5334000"/>
            <a:ext cx="8229600" cy="1855800"/>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
              <a:t>Clone</a:t>
            </a:r>
          </a:p>
        </p:txBody>
      </p:sp>
    </p:spTree>
  </p:cSld>
  <p:clrMapOvr>
    <a:masterClrMapping/>
  </p:clrMapOvr>
  <p:transition xmlns:p14="http://schemas.microsoft.com/office/powerpoint/2010/mai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Relax Your Brain</a:t>
            </a:r>
          </a:p>
        </p:txBody>
      </p:sp>
      <p:sp>
        <p:nvSpPr>
          <p:cNvPr id="175" name="Shape 175"/>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
              <a:t>Thank You</a:t>
            </a:r>
          </a:p>
          <a:p>
            <a:pPr marL="457200" lvl="0" indent="-419100" rtl="0">
              <a:buClr>
                <a:schemeClr val="dk1"/>
              </a:buClr>
              <a:buSzPct val="166666"/>
              <a:buFont typeface="Arial"/>
              <a:buChar char="•"/>
            </a:pPr>
            <a:r>
              <a:rPr lang="en"/>
              <a:t>Questions?</a:t>
            </a:r>
          </a:p>
          <a:p>
            <a:pPr marL="457200" lvl="0" indent="-419100" rtl="0">
              <a:buClr>
                <a:schemeClr val="dk1"/>
              </a:buClr>
              <a:buSzPct val="166666"/>
              <a:buFont typeface="Arial"/>
              <a:buChar char="•"/>
            </a:pPr>
            <a:r>
              <a:rPr lang="en"/>
              <a:t>Links: </a:t>
            </a:r>
            <a:r>
              <a:rPr lang="en" sz="2400" u="sng">
                <a:solidFill>
                  <a:schemeClr val="hlink"/>
                </a:solidFill>
                <a:hlinkClick r:id="rId3"/>
              </a:rPr>
              <a:t>2012.pnwdrupalsummit.org/sessions/git-super-basics</a:t>
            </a:r>
          </a:p>
          <a:p>
            <a:endParaRPr lang="en" sz="2400" u="sng">
              <a:solidFill>
                <a:schemeClr val="hlink"/>
              </a:solidFill>
              <a:hlinkClick r:id="rId3"/>
            </a:endParaRPr>
          </a:p>
          <a:p>
            <a:pPr lvl="0" rtl="0">
              <a:buNone/>
            </a:pPr>
            <a:r>
              <a:rPr lang="en"/>
              <a:t>Max Bronsema - 	http://maxbronsema.com</a:t>
            </a:r>
          </a:p>
          <a:p>
            <a:pPr marL="2743200" lvl="0" indent="457200" rtl="0">
              <a:buNone/>
            </a:pPr>
            <a:r>
              <a:rPr lang="en"/>
              <a:t>@theMusician</a:t>
            </a:r>
          </a:p>
          <a:p>
            <a:endParaRPr lang="en"/>
          </a:p>
          <a:p>
            <a:pPr marL="0" lvl="0" indent="0">
              <a:buNone/>
            </a:pPr>
            <a:r>
              <a:rPr lang="en"/>
              <a:t>Vid Rowan -   http://uoregon.edu/~vid</a:t>
            </a:r>
          </a:p>
        </p:txBody>
      </p:sp>
      <p:sp>
        <p:nvSpPr>
          <p:cNvPr id="176" name="Shape 176"/>
          <p:cNvSpPr/>
          <p:nvPr/>
        </p:nvSpPr>
        <p:spPr>
          <a:xfrm>
            <a:off x="7821012" y="179757"/>
            <a:ext cx="1107229" cy="1107229"/>
          </a:xfrm>
          <a:prstGeom prst="rect">
            <a:avLst/>
          </a:prstGeom>
          <a:blipFill>
            <a:blip r:embed="rId4"/>
            <a:stretch>
              <a:fillRect/>
            </a:stretch>
          </a:blipFill>
          <a:ln>
            <a:noFill/>
          </a:ln>
        </p:spPr>
      </p:sp>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What is Git?</a:t>
            </a:r>
          </a:p>
        </p:txBody>
      </p:sp>
      <p:sp>
        <p:nvSpPr>
          <p:cNvPr id="46" name="Shape 46"/>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lnSpc>
                <a:spcPct val="115000"/>
              </a:lnSpc>
              <a:spcBef>
                <a:spcPts val="0"/>
              </a:spcBef>
              <a:buClr>
                <a:schemeClr val="dk1"/>
              </a:buClr>
              <a:buSzPct val="227272"/>
              <a:buFont typeface="Arial"/>
              <a:buChar char="•"/>
            </a:pPr>
            <a:r>
              <a:rPr lang="en" sz="2200">
                <a:solidFill>
                  <a:srgbClr val="595959"/>
                </a:solidFill>
              </a:rPr>
              <a:t>Version Control System (VCS)</a:t>
            </a:r>
          </a:p>
          <a:p>
            <a:pPr marL="457200" lvl="0" indent="-419100" rtl="0">
              <a:lnSpc>
                <a:spcPct val="115000"/>
              </a:lnSpc>
              <a:spcBef>
                <a:spcPts val="0"/>
              </a:spcBef>
              <a:buClr>
                <a:schemeClr val="dk1"/>
              </a:buClr>
              <a:buSzPct val="227272"/>
              <a:buFont typeface="Arial"/>
              <a:buChar char="•"/>
            </a:pPr>
            <a:r>
              <a:rPr lang="en" sz="2200">
                <a:solidFill>
                  <a:srgbClr val="595959"/>
                </a:solidFill>
              </a:rPr>
              <a:t>Successor to SVN in the Drupal eco-system</a:t>
            </a:r>
          </a:p>
          <a:p>
            <a:pPr marL="457200" lvl="0" indent="-419100" rtl="0">
              <a:lnSpc>
                <a:spcPct val="115000"/>
              </a:lnSpc>
              <a:spcBef>
                <a:spcPts val="0"/>
              </a:spcBef>
              <a:buClr>
                <a:schemeClr val="dk1"/>
              </a:buClr>
              <a:buSzPct val="227272"/>
              <a:buFont typeface="Arial"/>
              <a:buChar char="•"/>
            </a:pPr>
            <a:r>
              <a:rPr lang="en" sz="2200">
                <a:solidFill>
                  <a:srgbClr val="595959"/>
                </a:solidFill>
              </a:rPr>
              <a:t>A tool</a:t>
            </a:r>
          </a:p>
          <a:p>
            <a:endParaRPr lang="en" sz="2200">
              <a:solidFill>
                <a:srgbClr val="595959"/>
              </a:solidFill>
            </a:endParaRPr>
          </a:p>
        </p:txBody>
      </p:sp>
      <p:sp>
        <p:nvSpPr>
          <p:cNvPr id="47" name="Shape 47"/>
          <p:cNvSpPr/>
          <p:nvPr/>
        </p:nvSpPr>
        <p:spPr>
          <a:xfrm>
            <a:off x="7821012" y="179757"/>
            <a:ext cx="1107229" cy="1107229"/>
          </a:xfrm>
          <a:prstGeom prst="rect">
            <a:avLst/>
          </a:prstGeom>
          <a:blipFill>
            <a:blip r:embed="rId3"/>
            <a:stretch>
              <a:fillRect/>
            </a:stretch>
          </a:blipFill>
          <a:ln>
            <a:noFill/>
          </a:ln>
        </p:spPr>
      </p:sp>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Common Use Cases</a:t>
            </a:r>
          </a:p>
        </p:txBody>
      </p:sp>
      <p:sp>
        <p:nvSpPr>
          <p:cNvPr id="53" name="Shape 53"/>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lnSpc>
                <a:spcPct val="115000"/>
              </a:lnSpc>
              <a:spcBef>
                <a:spcPts val="0"/>
              </a:spcBef>
              <a:buClr>
                <a:schemeClr val="dk1"/>
              </a:buClr>
              <a:buSzPct val="227272"/>
              <a:buFont typeface="Arial"/>
              <a:buChar char="•"/>
            </a:pPr>
            <a:r>
              <a:rPr lang="en" sz="2200">
                <a:solidFill>
                  <a:srgbClr val="595959"/>
                </a:solidFill>
              </a:rPr>
              <a:t>Store incremental changes of files locally</a:t>
            </a:r>
          </a:p>
          <a:p>
            <a:pPr marL="457200" lvl="0" indent="-419100" rtl="0">
              <a:lnSpc>
                <a:spcPct val="115000"/>
              </a:lnSpc>
              <a:spcBef>
                <a:spcPts val="0"/>
              </a:spcBef>
              <a:buClr>
                <a:schemeClr val="dk1"/>
              </a:buClr>
              <a:buSzPct val="227272"/>
              <a:buFont typeface="Arial"/>
              <a:buChar char="•"/>
            </a:pPr>
            <a:r>
              <a:rPr lang="en" sz="2200">
                <a:solidFill>
                  <a:srgbClr val="595959"/>
                </a:solidFill>
              </a:rPr>
              <a:t>Share your files and changes with others</a:t>
            </a:r>
          </a:p>
          <a:p>
            <a:pPr marL="457200" lvl="0" indent="-419100" rtl="0">
              <a:lnSpc>
                <a:spcPct val="115000"/>
              </a:lnSpc>
              <a:spcBef>
                <a:spcPts val="0"/>
              </a:spcBef>
              <a:buClr>
                <a:schemeClr val="dk1"/>
              </a:buClr>
              <a:buSzPct val="227272"/>
              <a:buFont typeface="Arial"/>
              <a:buChar char="•"/>
            </a:pPr>
            <a:r>
              <a:rPr lang="en" sz="2200">
                <a:solidFill>
                  <a:srgbClr val="595959"/>
                </a:solidFill>
              </a:rPr>
              <a:t>Compare changes between file versions</a:t>
            </a:r>
          </a:p>
          <a:p>
            <a:endParaRPr lang="en" sz="2200">
              <a:solidFill>
                <a:srgbClr val="595959"/>
              </a:solidFill>
            </a:endParaRPr>
          </a:p>
        </p:txBody>
      </p:sp>
      <p:sp>
        <p:nvSpPr>
          <p:cNvPr id="54" name="Shape 54"/>
          <p:cNvSpPr/>
          <p:nvPr/>
        </p:nvSpPr>
        <p:spPr>
          <a:xfrm>
            <a:off x="7821012" y="179757"/>
            <a:ext cx="1107229" cy="1107229"/>
          </a:xfrm>
          <a:prstGeom prst="rect">
            <a:avLst/>
          </a:prstGeom>
          <a:blipFill>
            <a:blip r:embed="rId3"/>
            <a:stretch>
              <a:fillRect/>
            </a:stretch>
          </a:blipFill>
          <a:ln>
            <a:noFill/>
          </a:ln>
        </p:spPr>
      </p:sp>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sz="4600" b="0">
                <a:solidFill>
                  <a:srgbClr val="FFFFFF"/>
                </a:solidFill>
              </a:rPr>
              <a:t>Basic Tasks</a:t>
            </a:r>
            <a:r>
              <a:rPr lang="en" sz="1100" b="0">
                <a:solidFill>
                  <a:srgbClr val="FFFFFF"/>
                </a:solidFill>
              </a:rPr>
              <a:t> </a:t>
            </a:r>
          </a:p>
        </p:txBody>
      </p:sp>
      <p:sp>
        <p:nvSpPr>
          <p:cNvPr id="60" name="Shape 60"/>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lnSpc>
                <a:spcPct val="115000"/>
              </a:lnSpc>
              <a:spcBef>
                <a:spcPts val="0"/>
              </a:spcBef>
              <a:buClr>
                <a:schemeClr val="dk1"/>
              </a:buClr>
              <a:buSzPct val="227272"/>
              <a:buFont typeface="Arial"/>
              <a:buChar char="•"/>
            </a:pPr>
            <a:r>
              <a:rPr lang="en" sz="2200">
                <a:solidFill>
                  <a:srgbClr val="595959"/>
                </a:solidFill>
              </a:rPr>
              <a:t>Initialize a repository</a:t>
            </a:r>
          </a:p>
          <a:p>
            <a:pPr marL="457200" lvl="0" indent="-419100" rtl="0">
              <a:lnSpc>
                <a:spcPct val="115000"/>
              </a:lnSpc>
              <a:spcBef>
                <a:spcPts val="0"/>
              </a:spcBef>
              <a:buClr>
                <a:schemeClr val="dk1"/>
              </a:buClr>
              <a:buSzPct val="227272"/>
              <a:buFont typeface="Arial"/>
              <a:buChar char="•"/>
            </a:pPr>
            <a:r>
              <a:rPr lang="en" sz="2200">
                <a:solidFill>
                  <a:srgbClr val="595959"/>
                </a:solidFill>
              </a:rPr>
              <a:t>Adding and staging files</a:t>
            </a:r>
          </a:p>
          <a:p>
            <a:pPr marL="457200" lvl="0" indent="-419100" rtl="0">
              <a:lnSpc>
                <a:spcPct val="115000"/>
              </a:lnSpc>
              <a:spcBef>
                <a:spcPts val="0"/>
              </a:spcBef>
              <a:buClr>
                <a:schemeClr val="dk1"/>
              </a:buClr>
              <a:buSzPct val="227272"/>
              <a:buFont typeface="Arial"/>
              <a:buChar char="•"/>
            </a:pPr>
            <a:r>
              <a:rPr lang="en" sz="2200">
                <a:solidFill>
                  <a:srgbClr val="595959"/>
                </a:solidFill>
              </a:rPr>
              <a:t>Committing changes</a:t>
            </a:r>
          </a:p>
          <a:p>
            <a:pPr marL="457200" lvl="0" indent="-419100" rtl="0">
              <a:lnSpc>
                <a:spcPct val="115000"/>
              </a:lnSpc>
              <a:spcBef>
                <a:spcPts val="0"/>
              </a:spcBef>
              <a:buClr>
                <a:schemeClr val="dk1"/>
              </a:buClr>
              <a:buSzPct val="227272"/>
              <a:buFont typeface="Arial"/>
              <a:buChar char="•"/>
            </a:pPr>
            <a:r>
              <a:rPr lang="en" sz="2200">
                <a:solidFill>
                  <a:srgbClr val="595959"/>
                </a:solidFill>
              </a:rPr>
              <a:t>Removing files</a:t>
            </a:r>
          </a:p>
          <a:p>
            <a:endParaRPr lang="en" sz="2200">
              <a:solidFill>
                <a:srgbClr val="595959"/>
              </a:solidFill>
            </a:endParaRPr>
          </a:p>
        </p:txBody>
      </p:sp>
      <p:sp>
        <p:nvSpPr>
          <p:cNvPr id="61" name="Shape 61"/>
          <p:cNvSpPr/>
          <p:nvPr/>
        </p:nvSpPr>
        <p:spPr>
          <a:xfrm>
            <a:off x="7821012" y="179757"/>
            <a:ext cx="1107229" cy="1107229"/>
          </a:xfrm>
          <a:prstGeom prst="rect">
            <a:avLst/>
          </a:prstGeom>
          <a:blipFill>
            <a:blip r:embed="rId3"/>
            <a:stretch>
              <a:fillRect/>
            </a:stretch>
          </a:blipFill>
          <a:ln>
            <a:noFill/>
          </a:ln>
        </p:spPr>
      </p:sp>
    </p:spTree>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buNone/>
            </a:pPr>
            <a:r>
              <a:rPr lang="en" sz="4600" b="0">
                <a:solidFill>
                  <a:srgbClr val="FFFFFF"/>
                </a:solidFill>
              </a:rPr>
              <a:t>Basic Tasks</a:t>
            </a:r>
            <a:r>
              <a:rPr lang="en" sz="1100" b="0">
                <a:solidFill>
                  <a:srgbClr val="FFFFFF"/>
                </a:solidFill>
              </a:rPr>
              <a:t> </a:t>
            </a:r>
          </a:p>
        </p:txBody>
      </p:sp>
      <p:sp>
        <p:nvSpPr>
          <p:cNvPr id="67" name="Shape 67"/>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lnSpc>
                <a:spcPct val="115000"/>
              </a:lnSpc>
              <a:spcBef>
                <a:spcPts val="0"/>
              </a:spcBef>
              <a:buClr>
                <a:schemeClr val="dk1"/>
              </a:buClr>
              <a:buSzPct val="227272"/>
              <a:buFont typeface="Arial"/>
              <a:buChar char="•"/>
            </a:pPr>
            <a:r>
              <a:rPr lang="en" sz="2200">
                <a:solidFill>
                  <a:srgbClr val="595959"/>
                </a:solidFill>
              </a:rPr>
              <a:t>Initialize a repository</a:t>
            </a:r>
          </a:p>
          <a:p>
            <a:endParaRPr lang="en" sz="2200">
              <a:solidFill>
                <a:srgbClr val="595959"/>
              </a:solidFill>
            </a:endParaRPr>
          </a:p>
          <a:p>
            <a:endParaRPr lang="en" sz="2200">
              <a:solidFill>
                <a:srgbClr val="595959"/>
              </a:solidFill>
            </a:endParaRPr>
          </a:p>
        </p:txBody>
      </p:sp>
      <p:sp>
        <p:nvSpPr>
          <p:cNvPr id="68" name="Shape 68"/>
          <p:cNvSpPr/>
          <p:nvPr/>
        </p:nvSpPr>
        <p:spPr>
          <a:xfrm>
            <a:off x="7821012" y="179757"/>
            <a:ext cx="1107229" cy="1107229"/>
          </a:xfrm>
          <a:prstGeom prst="rect">
            <a:avLst/>
          </a:prstGeom>
          <a:blipFill>
            <a:blip r:embed="rId3"/>
            <a:stretch>
              <a:fillRect/>
            </a:stretch>
          </a:blipFill>
          <a:ln>
            <a:noFill/>
          </a:ln>
        </p:spPr>
      </p:sp>
      <p:sp>
        <p:nvSpPr>
          <p:cNvPr id="69" name="Shape 69"/>
          <p:cNvSpPr txBox="1"/>
          <p:nvPr/>
        </p:nvSpPr>
        <p:spPr>
          <a:xfrm>
            <a:off x="0" y="2308500"/>
            <a:ext cx="9126000" cy="2335500"/>
          </a:xfrm>
          <a:prstGeom prst="rect">
            <a:avLst/>
          </a:prstGeom>
          <a:solidFill>
            <a:srgbClr val="000000"/>
          </a:solidFill>
        </p:spPr>
        <p:txBody>
          <a:bodyPr lIns="91425" tIns="91425" rIns="91425" bIns="91425" anchor="t" anchorCtr="0">
            <a:noAutofit/>
          </a:bodyPr>
          <a:lstStyle/>
          <a:p>
            <a:pPr lvl="0" rtl="0">
              <a:buNone/>
            </a:pPr>
            <a:r>
              <a:rPr lang="en" sz="3000" b="1">
                <a:solidFill>
                  <a:srgbClr val="FFFFFF"/>
                </a:solidFill>
                <a:latin typeface="Consolas"/>
                <a:ea typeface="Consolas"/>
                <a:cs typeface="Consolas"/>
                <a:sym typeface="Consolas"/>
              </a:rPr>
              <a:t>$ mkdir test</a:t>
            </a:r>
          </a:p>
          <a:p>
            <a:pPr lvl="0" rtl="0">
              <a:buNone/>
            </a:pPr>
            <a:r>
              <a:rPr lang="en" sz="3000" b="1">
                <a:solidFill>
                  <a:srgbClr val="FFFFFF"/>
                </a:solidFill>
                <a:latin typeface="Consolas"/>
                <a:ea typeface="Consolas"/>
                <a:cs typeface="Consolas"/>
                <a:sym typeface="Consolas"/>
              </a:rPr>
              <a:t>$ cd test</a:t>
            </a:r>
          </a:p>
          <a:p>
            <a:pPr lvl="0" rtl="0">
              <a:buNone/>
            </a:pPr>
            <a:r>
              <a:rPr lang="en" sz="3000" b="1">
                <a:solidFill>
                  <a:srgbClr val="FFFFFF"/>
                </a:solidFill>
                <a:latin typeface="Consolas"/>
                <a:ea typeface="Consolas"/>
                <a:cs typeface="Consolas"/>
                <a:sym typeface="Consolas"/>
              </a:rPr>
              <a:t>$ git init</a:t>
            </a:r>
          </a:p>
          <a:p>
            <a:pPr lvl="0" rtl="0">
              <a:buNone/>
            </a:pPr>
            <a:r>
              <a:rPr lang="en" sz="3000" b="1">
                <a:solidFill>
                  <a:srgbClr val="FFFFFF"/>
                </a:solidFill>
                <a:latin typeface="Consolas"/>
                <a:ea typeface="Consolas"/>
                <a:cs typeface="Consolas"/>
                <a:sym typeface="Consolas"/>
              </a:rPr>
              <a:t>Initialized empty Git repository in /Applications/MAMP/htdocs/test/.git/</a:t>
            </a:r>
          </a:p>
          <a:p>
            <a:endParaRPr lang="en" sz="3000" b="1">
              <a:solidFill>
                <a:srgbClr val="FFFFFF"/>
              </a:solidFill>
              <a:latin typeface="Consolas"/>
              <a:ea typeface="Consolas"/>
              <a:cs typeface="Consolas"/>
              <a:sym typeface="Consolas"/>
            </a:endParaRPr>
          </a:p>
          <a:p>
            <a:endParaRPr lang="en" sz="3000" b="1">
              <a:solidFill>
                <a:srgbClr val="FFFFFF"/>
              </a:solidFill>
              <a:latin typeface="Consolas"/>
              <a:ea typeface="Consolas"/>
              <a:cs typeface="Consolas"/>
              <a:sym typeface="Consolas"/>
            </a:endParaRPr>
          </a:p>
        </p:txBody>
      </p:sp>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buNone/>
            </a:pPr>
            <a:r>
              <a:rPr lang="en" sz="4600" b="0">
                <a:solidFill>
                  <a:srgbClr val="FFFFFF"/>
                </a:solidFill>
              </a:rPr>
              <a:t>Basic Tasks</a:t>
            </a:r>
            <a:r>
              <a:rPr lang="en" sz="1100" b="0">
                <a:solidFill>
                  <a:srgbClr val="FFFFFF"/>
                </a:solidFill>
              </a:rPr>
              <a:t> </a:t>
            </a:r>
          </a:p>
        </p:txBody>
      </p:sp>
      <p:sp>
        <p:nvSpPr>
          <p:cNvPr id="75" name="Shape 75"/>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lnSpc>
                <a:spcPct val="115000"/>
              </a:lnSpc>
              <a:spcBef>
                <a:spcPts val="0"/>
              </a:spcBef>
              <a:buClr>
                <a:schemeClr val="dk1"/>
              </a:buClr>
              <a:buSzPct val="227272"/>
              <a:buFont typeface="Arial"/>
              <a:buChar char="•"/>
            </a:pPr>
            <a:r>
              <a:rPr lang="en" sz="2200">
                <a:solidFill>
                  <a:srgbClr val="595959"/>
                </a:solidFill>
              </a:rPr>
              <a:t>Adding and staging files</a:t>
            </a:r>
          </a:p>
          <a:p>
            <a:endParaRPr lang="en" sz="2200">
              <a:solidFill>
                <a:srgbClr val="595959"/>
              </a:solidFill>
            </a:endParaRPr>
          </a:p>
          <a:p>
            <a:endParaRPr lang="en" sz="2200">
              <a:solidFill>
                <a:srgbClr val="595959"/>
              </a:solidFill>
            </a:endParaRPr>
          </a:p>
        </p:txBody>
      </p:sp>
      <p:sp>
        <p:nvSpPr>
          <p:cNvPr id="76" name="Shape 76"/>
          <p:cNvSpPr/>
          <p:nvPr/>
        </p:nvSpPr>
        <p:spPr>
          <a:xfrm>
            <a:off x="7821012" y="179757"/>
            <a:ext cx="1107229" cy="1107229"/>
          </a:xfrm>
          <a:prstGeom prst="rect">
            <a:avLst/>
          </a:prstGeom>
          <a:blipFill>
            <a:blip r:embed="rId3"/>
            <a:stretch>
              <a:fillRect/>
            </a:stretch>
          </a:blipFill>
          <a:ln>
            <a:noFill/>
          </a:ln>
        </p:spPr>
      </p:sp>
      <p:sp>
        <p:nvSpPr>
          <p:cNvPr id="77" name="Shape 77"/>
          <p:cNvSpPr txBox="1"/>
          <p:nvPr/>
        </p:nvSpPr>
        <p:spPr>
          <a:xfrm>
            <a:off x="0" y="2308500"/>
            <a:ext cx="9126000" cy="4576500"/>
          </a:xfrm>
          <a:prstGeom prst="rect">
            <a:avLst/>
          </a:prstGeom>
          <a:solidFill>
            <a:srgbClr val="000000"/>
          </a:solidFill>
        </p:spPr>
        <p:txBody>
          <a:bodyPr lIns="91425" tIns="91425" rIns="91425" bIns="91425" anchor="t" anchorCtr="0">
            <a:noAutofit/>
          </a:bodyPr>
          <a:lstStyle/>
          <a:p>
            <a:pPr lvl="0" rtl="0">
              <a:buNone/>
            </a:pPr>
            <a:r>
              <a:rPr lang="en" sz="2400" b="1">
                <a:solidFill>
                  <a:srgbClr val="FFFFFF"/>
                </a:solidFill>
                <a:latin typeface="Consolas"/>
                <a:ea typeface="Consolas"/>
                <a:cs typeface="Consolas"/>
                <a:sym typeface="Consolas"/>
              </a:rPr>
              <a:t>$ ls</a:t>
            </a:r>
          </a:p>
          <a:p>
            <a:pPr lvl="0" rtl="0">
              <a:buNone/>
            </a:pPr>
            <a:r>
              <a:rPr lang="en" sz="2400" b="1">
                <a:solidFill>
                  <a:srgbClr val="FFFFFF"/>
                </a:solidFill>
                <a:latin typeface="Consolas"/>
                <a:ea typeface="Consolas"/>
                <a:cs typeface="Consolas"/>
                <a:sym typeface="Consolas"/>
              </a:rPr>
              <a:t>helloworld.txt</a:t>
            </a:r>
          </a:p>
          <a:p>
            <a:pPr lvl="0" rtl="0">
              <a:buNone/>
            </a:pPr>
            <a:r>
              <a:rPr lang="en" sz="2400" b="1">
                <a:solidFill>
                  <a:srgbClr val="FFFFFF"/>
                </a:solidFill>
                <a:latin typeface="Consolas"/>
                <a:ea typeface="Consolas"/>
                <a:cs typeface="Consolas"/>
                <a:sym typeface="Consolas"/>
              </a:rPr>
              <a:t>$ git add helloworld.txt</a:t>
            </a:r>
          </a:p>
          <a:p>
            <a:pPr lvl="0" rtl="0">
              <a:buNone/>
            </a:pPr>
            <a:r>
              <a:rPr lang="en" sz="2400" b="1">
                <a:solidFill>
                  <a:srgbClr val="FFFFFF"/>
                </a:solidFill>
                <a:latin typeface="Consolas"/>
                <a:ea typeface="Consolas"/>
                <a:cs typeface="Consolas"/>
                <a:sym typeface="Consolas"/>
              </a:rPr>
              <a:t>$ git status</a:t>
            </a:r>
          </a:p>
          <a:p>
            <a:pPr lvl="0" rtl="0">
              <a:buNone/>
            </a:pPr>
            <a:r>
              <a:rPr lang="en" sz="2400" b="1">
                <a:solidFill>
                  <a:srgbClr val="FFFFFF"/>
                </a:solidFill>
                <a:latin typeface="Consolas"/>
                <a:ea typeface="Consolas"/>
                <a:cs typeface="Consolas"/>
                <a:sym typeface="Consolas"/>
              </a:rPr>
              <a:t># On branch master</a:t>
            </a:r>
          </a:p>
          <a:p>
            <a:pPr lvl="0" rtl="0">
              <a:buNone/>
            </a:pPr>
            <a:r>
              <a:rPr lang="en" sz="2400" b="1">
                <a:solidFill>
                  <a:srgbClr val="FFFFFF"/>
                </a:solidFill>
                <a:latin typeface="Consolas"/>
                <a:ea typeface="Consolas"/>
                <a:cs typeface="Consolas"/>
                <a:sym typeface="Consolas"/>
              </a:rPr>
              <a:t>#</a:t>
            </a:r>
          </a:p>
          <a:p>
            <a:pPr lvl="0" rtl="0">
              <a:buNone/>
            </a:pPr>
            <a:r>
              <a:rPr lang="en" sz="2400" b="1">
                <a:solidFill>
                  <a:srgbClr val="FFFFFF"/>
                </a:solidFill>
                <a:latin typeface="Consolas"/>
                <a:ea typeface="Consolas"/>
                <a:cs typeface="Consolas"/>
                <a:sym typeface="Consolas"/>
              </a:rPr>
              <a:t># Initial commit</a:t>
            </a:r>
          </a:p>
          <a:p>
            <a:pPr lvl="0" rtl="0">
              <a:buNone/>
            </a:pPr>
            <a:r>
              <a:rPr lang="en" sz="2400" b="1">
                <a:solidFill>
                  <a:srgbClr val="FFFFFF"/>
                </a:solidFill>
                <a:latin typeface="Consolas"/>
                <a:ea typeface="Consolas"/>
                <a:cs typeface="Consolas"/>
                <a:sym typeface="Consolas"/>
              </a:rPr>
              <a:t>#</a:t>
            </a:r>
          </a:p>
          <a:p>
            <a:pPr lvl="0" rtl="0">
              <a:buNone/>
            </a:pPr>
            <a:r>
              <a:rPr lang="en" sz="2400" b="1">
                <a:solidFill>
                  <a:srgbClr val="FFFFFF"/>
                </a:solidFill>
                <a:latin typeface="Consolas"/>
                <a:ea typeface="Consolas"/>
                <a:cs typeface="Consolas"/>
                <a:sym typeface="Consolas"/>
              </a:rPr>
              <a:t># Changes to be committed:</a:t>
            </a:r>
          </a:p>
          <a:p>
            <a:pPr lvl="0" rtl="0">
              <a:buNone/>
            </a:pPr>
            <a:r>
              <a:rPr lang="en" sz="2400" b="1">
                <a:solidFill>
                  <a:srgbClr val="FFFFFF"/>
                </a:solidFill>
                <a:latin typeface="Consolas"/>
                <a:ea typeface="Consolas"/>
                <a:cs typeface="Consolas"/>
                <a:sym typeface="Consolas"/>
              </a:rPr>
              <a:t>#   (use "git rm --cached &lt;file&gt;..." to unstage)</a:t>
            </a:r>
          </a:p>
          <a:p>
            <a:pPr lvl="0" rtl="0">
              <a:buNone/>
            </a:pPr>
            <a:r>
              <a:rPr lang="en" sz="2400" b="1">
                <a:solidFill>
                  <a:srgbClr val="FFFFFF"/>
                </a:solidFill>
                <a:latin typeface="Consolas"/>
                <a:ea typeface="Consolas"/>
                <a:cs typeface="Consolas"/>
                <a:sym typeface="Consolas"/>
              </a:rPr>
              <a:t>#</a:t>
            </a:r>
          </a:p>
          <a:p>
            <a:pPr lvl="0" rtl="0">
              <a:buNone/>
            </a:pPr>
            <a:r>
              <a:rPr lang="en" sz="2400" b="1">
                <a:solidFill>
                  <a:srgbClr val="FFFFFF"/>
                </a:solidFill>
                <a:latin typeface="Consolas"/>
                <a:ea typeface="Consolas"/>
                <a:cs typeface="Consolas"/>
                <a:sym typeface="Consolas"/>
              </a:rPr>
              <a:t>#    new file:   helloworld.txt</a:t>
            </a:r>
          </a:p>
          <a:p>
            <a:pPr lvl="0" rtl="0">
              <a:buNone/>
            </a:pPr>
            <a:r>
              <a:rPr lang="en" sz="2400" b="1">
                <a:solidFill>
                  <a:srgbClr val="FFFFFF"/>
                </a:solidFill>
                <a:latin typeface="Consolas"/>
                <a:ea typeface="Consolas"/>
                <a:cs typeface="Consolas"/>
                <a:sym typeface="Consolas"/>
              </a:rPr>
              <a:t>#</a:t>
            </a:r>
          </a:p>
          <a:p>
            <a:endParaRPr lang="en" sz="2400" b="1">
              <a:solidFill>
                <a:srgbClr val="FFFFFF"/>
              </a:solidFill>
              <a:latin typeface="Consolas"/>
              <a:ea typeface="Consolas"/>
              <a:cs typeface="Consolas"/>
              <a:sym typeface="Consolas"/>
            </a:endParaRPr>
          </a:p>
          <a:p>
            <a:endParaRPr lang="en" sz="2400" b="1">
              <a:solidFill>
                <a:srgbClr val="FFFFFF"/>
              </a:solidFill>
              <a:latin typeface="Consolas"/>
              <a:ea typeface="Consolas"/>
              <a:cs typeface="Consolas"/>
              <a:sym typeface="Consolas"/>
            </a:endParaRPr>
          </a:p>
          <a:p>
            <a:endParaRPr lang="en" sz="2400" b="1">
              <a:solidFill>
                <a:srgbClr val="FFFFFF"/>
              </a:solidFill>
              <a:latin typeface="Consolas"/>
              <a:ea typeface="Consolas"/>
              <a:cs typeface="Consolas"/>
              <a:sym typeface="Consolas"/>
            </a:endParaRPr>
          </a:p>
          <a:p>
            <a:endParaRPr lang="en" sz="2400" b="1">
              <a:solidFill>
                <a:srgbClr val="FFFFFF"/>
              </a:solidFill>
              <a:latin typeface="Consolas"/>
              <a:ea typeface="Consolas"/>
              <a:cs typeface="Consolas"/>
              <a:sym typeface="Consolas"/>
            </a:endParaRPr>
          </a:p>
        </p:txBody>
      </p:sp>
    </p:spTree>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buNone/>
            </a:pPr>
            <a:r>
              <a:rPr lang="en" sz="4600" b="0">
                <a:solidFill>
                  <a:srgbClr val="FFFFFF"/>
                </a:solidFill>
              </a:rPr>
              <a:t>Basic Tasks</a:t>
            </a:r>
            <a:r>
              <a:rPr lang="en" sz="1100" b="0">
                <a:solidFill>
                  <a:srgbClr val="FFFFFF"/>
                </a:solidFill>
              </a:rPr>
              <a:t> </a:t>
            </a:r>
          </a:p>
        </p:txBody>
      </p:sp>
      <p:sp>
        <p:nvSpPr>
          <p:cNvPr id="83" name="Shape 83"/>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lnSpc>
                <a:spcPct val="115000"/>
              </a:lnSpc>
              <a:spcBef>
                <a:spcPts val="0"/>
              </a:spcBef>
              <a:buClr>
                <a:schemeClr val="dk1"/>
              </a:buClr>
              <a:buSzPct val="227272"/>
              <a:buFont typeface="Arial"/>
              <a:buChar char="•"/>
            </a:pPr>
            <a:r>
              <a:rPr lang="en" sz="2200">
                <a:solidFill>
                  <a:srgbClr val="595959"/>
                </a:solidFill>
              </a:rPr>
              <a:t>Committing changes</a:t>
            </a:r>
          </a:p>
          <a:p>
            <a:endParaRPr lang="en" sz="2200">
              <a:solidFill>
                <a:srgbClr val="595959"/>
              </a:solidFill>
            </a:endParaRPr>
          </a:p>
          <a:p>
            <a:endParaRPr lang="en" sz="2200">
              <a:solidFill>
                <a:srgbClr val="595959"/>
              </a:solidFill>
            </a:endParaRPr>
          </a:p>
        </p:txBody>
      </p:sp>
      <p:sp>
        <p:nvSpPr>
          <p:cNvPr id="84" name="Shape 84"/>
          <p:cNvSpPr/>
          <p:nvPr/>
        </p:nvSpPr>
        <p:spPr>
          <a:xfrm>
            <a:off x="7821012" y="179757"/>
            <a:ext cx="1107229" cy="1107229"/>
          </a:xfrm>
          <a:prstGeom prst="rect">
            <a:avLst/>
          </a:prstGeom>
          <a:blipFill>
            <a:blip r:embed="rId3"/>
            <a:stretch>
              <a:fillRect/>
            </a:stretch>
          </a:blipFill>
          <a:ln>
            <a:noFill/>
          </a:ln>
        </p:spPr>
      </p:sp>
      <p:sp>
        <p:nvSpPr>
          <p:cNvPr id="85" name="Shape 85"/>
          <p:cNvSpPr txBox="1"/>
          <p:nvPr/>
        </p:nvSpPr>
        <p:spPr>
          <a:xfrm>
            <a:off x="0" y="2308500"/>
            <a:ext cx="9126000" cy="1822500"/>
          </a:xfrm>
          <a:prstGeom prst="rect">
            <a:avLst/>
          </a:prstGeom>
          <a:solidFill>
            <a:srgbClr val="000000"/>
          </a:solidFill>
        </p:spPr>
        <p:txBody>
          <a:bodyPr lIns="91425" tIns="91425" rIns="91425" bIns="91425" anchor="t" anchorCtr="0">
            <a:noAutofit/>
          </a:bodyPr>
          <a:lstStyle/>
          <a:p>
            <a:pPr lvl="0" rtl="0">
              <a:buNone/>
            </a:pPr>
            <a:r>
              <a:rPr lang="en" sz="2400" b="1">
                <a:solidFill>
                  <a:srgbClr val="FFFFFF"/>
                </a:solidFill>
                <a:latin typeface="Consolas"/>
                <a:ea typeface="Consolas"/>
                <a:cs typeface="Consolas"/>
                <a:sym typeface="Consolas"/>
              </a:rPr>
              <a:t>$ git commit -m"initial commit"</a:t>
            </a:r>
          </a:p>
          <a:p>
            <a:endParaRPr lang="en" sz="2400" b="1">
              <a:solidFill>
                <a:srgbClr val="FFFFFF"/>
              </a:solidFill>
              <a:latin typeface="Consolas"/>
              <a:ea typeface="Consolas"/>
              <a:cs typeface="Consolas"/>
              <a:sym typeface="Consolas"/>
            </a:endParaRPr>
          </a:p>
          <a:p>
            <a:pPr lvl="0" rtl="0">
              <a:buNone/>
            </a:pPr>
            <a:r>
              <a:rPr lang="en" sz="2400" b="1">
                <a:solidFill>
                  <a:srgbClr val="FFFFFF"/>
                </a:solidFill>
                <a:latin typeface="Consolas"/>
                <a:ea typeface="Consolas"/>
                <a:cs typeface="Consolas"/>
                <a:sym typeface="Consolas"/>
              </a:rPr>
              <a:t>[master (root-commit) 6b53e5d] initial commit</a:t>
            </a:r>
          </a:p>
          <a:p>
            <a:pPr lvl="0" rtl="0">
              <a:buNone/>
            </a:pPr>
            <a:r>
              <a:rPr lang="en" sz="2400" b="1">
                <a:solidFill>
                  <a:srgbClr val="FFFFFF"/>
                </a:solidFill>
                <a:latin typeface="Consolas"/>
                <a:ea typeface="Consolas"/>
                <a:cs typeface="Consolas"/>
                <a:sym typeface="Consolas"/>
              </a:rPr>
              <a:t> 1 file changed, 2 insertions(+)</a:t>
            </a:r>
          </a:p>
          <a:p>
            <a:pPr lvl="0" rtl="0">
              <a:buNone/>
            </a:pPr>
            <a:r>
              <a:rPr lang="en" sz="2400" b="1">
                <a:solidFill>
                  <a:srgbClr val="FFFFFF"/>
                </a:solidFill>
                <a:latin typeface="Consolas"/>
                <a:ea typeface="Consolas"/>
                <a:cs typeface="Consolas"/>
                <a:sym typeface="Consolas"/>
              </a:rPr>
              <a:t> create mode 100644 helloworld.txt</a:t>
            </a:r>
          </a:p>
          <a:p>
            <a:endParaRPr lang="en" sz="2400" b="1">
              <a:solidFill>
                <a:srgbClr val="FFFFFF"/>
              </a:solidFill>
              <a:latin typeface="Consolas"/>
              <a:ea typeface="Consolas"/>
              <a:cs typeface="Consolas"/>
              <a:sym typeface="Consolas"/>
            </a:endParaRPr>
          </a:p>
          <a:p>
            <a:endParaRPr lang="en" sz="2400" b="1">
              <a:solidFill>
                <a:srgbClr val="FFFFFF"/>
              </a:solidFill>
              <a:latin typeface="Consolas"/>
              <a:ea typeface="Consolas"/>
              <a:cs typeface="Consolas"/>
              <a:sym typeface="Consolas"/>
            </a:endParaRPr>
          </a:p>
          <a:p>
            <a:endParaRPr lang="en" sz="2400" b="1">
              <a:solidFill>
                <a:srgbClr val="FFFFFF"/>
              </a:solidFill>
              <a:latin typeface="Consolas"/>
              <a:ea typeface="Consolas"/>
              <a:cs typeface="Consolas"/>
              <a:sym typeface="Consolas"/>
            </a:endParaRPr>
          </a:p>
          <a:p>
            <a:endParaRPr lang="en" sz="2400" b="1">
              <a:solidFill>
                <a:srgbClr val="FFFFFF"/>
              </a:solidFill>
              <a:latin typeface="Consolas"/>
              <a:ea typeface="Consolas"/>
              <a:cs typeface="Consolas"/>
              <a:sym typeface="Consolas"/>
            </a:endParaRPr>
          </a:p>
        </p:txBody>
      </p:sp>
    </p:spTree>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buNone/>
            </a:pPr>
            <a:r>
              <a:rPr lang="en" sz="4600" b="0">
                <a:solidFill>
                  <a:srgbClr val="FFFFFF"/>
                </a:solidFill>
              </a:rPr>
              <a:t>Basic Tasks</a:t>
            </a:r>
            <a:r>
              <a:rPr lang="en" sz="1100" b="0">
                <a:solidFill>
                  <a:srgbClr val="FFFFFF"/>
                </a:solidFill>
              </a:rPr>
              <a:t> </a:t>
            </a:r>
          </a:p>
        </p:txBody>
      </p:sp>
      <p:sp>
        <p:nvSpPr>
          <p:cNvPr id="91" name="Shape 91"/>
          <p:cNvSpPr txBox="1">
            <a:spLocks noGrp="1"/>
          </p:cNvSpPr>
          <p:nvPr>
            <p:ph type="body" idx="1"/>
          </p:nvPr>
        </p:nvSpPr>
        <p:spPr>
          <a:xfrm>
            <a:off x="457200" y="1546200"/>
            <a:ext cx="8229600" cy="1012199"/>
          </a:xfrm>
          <a:prstGeom prst="rect">
            <a:avLst/>
          </a:prstGeom>
        </p:spPr>
        <p:txBody>
          <a:bodyPr lIns="91425" tIns="91425" rIns="91425" bIns="91425" anchor="t" anchorCtr="0">
            <a:noAutofit/>
          </a:bodyPr>
          <a:lstStyle/>
          <a:p>
            <a:pPr marL="457200" lvl="0" indent="-419100" rtl="0">
              <a:lnSpc>
                <a:spcPct val="115000"/>
              </a:lnSpc>
              <a:spcBef>
                <a:spcPts val="0"/>
              </a:spcBef>
              <a:buClr>
                <a:schemeClr val="dk1"/>
              </a:buClr>
              <a:buSzPct val="227272"/>
              <a:buFont typeface="Arial"/>
              <a:buChar char="•"/>
            </a:pPr>
            <a:r>
              <a:rPr lang="en" sz="2200">
                <a:solidFill>
                  <a:srgbClr val="595959"/>
                </a:solidFill>
              </a:rPr>
              <a:t>Removing files</a:t>
            </a:r>
          </a:p>
          <a:p>
            <a:pPr marL="914400" lvl="1" indent="-381000" rtl="0">
              <a:lnSpc>
                <a:spcPct val="115000"/>
              </a:lnSpc>
              <a:spcBef>
                <a:spcPts val="0"/>
              </a:spcBef>
              <a:buClr>
                <a:schemeClr val="dk1"/>
              </a:buClr>
              <a:buSzPct val="109090"/>
              <a:buFont typeface="Courier New"/>
              <a:buChar char="o"/>
            </a:pPr>
            <a:r>
              <a:rPr lang="en" sz="2200">
                <a:solidFill>
                  <a:srgbClr val="595959"/>
                </a:solidFill>
              </a:rPr>
              <a:t>Deleting a file</a:t>
            </a:r>
          </a:p>
          <a:p>
            <a:endParaRPr lang="en" sz="2200">
              <a:solidFill>
                <a:srgbClr val="595959"/>
              </a:solidFill>
            </a:endParaRPr>
          </a:p>
          <a:p>
            <a:endParaRPr lang="en" sz="2200">
              <a:solidFill>
                <a:srgbClr val="595959"/>
              </a:solidFill>
            </a:endParaRPr>
          </a:p>
        </p:txBody>
      </p:sp>
      <p:sp>
        <p:nvSpPr>
          <p:cNvPr id="92" name="Shape 92"/>
          <p:cNvSpPr/>
          <p:nvPr/>
        </p:nvSpPr>
        <p:spPr>
          <a:xfrm>
            <a:off x="7821012" y="179757"/>
            <a:ext cx="1107229" cy="1107229"/>
          </a:xfrm>
          <a:prstGeom prst="rect">
            <a:avLst/>
          </a:prstGeom>
          <a:blipFill>
            <a:blip r:embed="rId3"/>
            <a:stretch>
              <a:fillRect/>
            </a:stretch>
          </a:blipFill>
          <a:ln>
            <a:noFill/>
          </a:ln>
        </p:spPr>
      </p:sp>
      <p:sp>
        <p:nvSpPr>
          <p:cNvPr id="93" name="Shape 93"/>
          <p:cNvSpPr txBox="1"/>
          <p:nvPr/>
        </p:nvSpPr>
        <p:spPr>
          <a:xfrm>
            <a:off x="-10200" y="3576900"/>
            <a:ext cx="9126000" cy="472499"/>
          </a:xfrm>
          <a:prstGeom prst="rect">
            <a:avLst/>
          </a:prstGeom>
          <a:solidFill>
            <a:srgbClr val="000000"/>
          </a:solidFill>
        </p:spPr>
        <p:txBody>
          <a:bodyPr lIns="91425" tIns="91425" rIns="91425" bIns="91425" anchor="t" anchorCtr="0">
            <a:noAutofit/>
          </a:bodyPr>
          <a:lstStyle/>
          <a:p>
            <a:pPr lvl="0" rtl="0">
              <a:buNone/>
            </a:pPr>
            <a:r>
              <a:rPr lang="en" sz="2400" b="1">
                <a:solidFill>
                  <a:srgbClr val="FFFFFF"/>
                </a:solidFill>
                <a:latin typeface="Consolas"/>
                <a:ea typeface="Consolas"/>
                <a:cs typeface="Consolas"/>
                <a:sym typeface="Consolas"/>
              </a:rPr>
              <a:t>$ git rm --cache helloworld.txt</a:t>
            </a:r>
          </a:p>
          <a:p>
            <a:endParaRPr lang="en" sz="2400" b="1">
              <a:solidFill>
                <a:srgbClr val="FFFFFF"/>
              </a:solidFill>
              <a:latin typeface="Consolas"/>
              <a:ea typeface="Consolas"/>
              <a:cs typeface="Consolas"/>
              <a:sym typeface="Consolas"/>
            </a:endParaRPr>
          </a:p>
          <a:p>
            <a:endParaRPr lang="en" sz="2400" b="1">
              <a:solidFill>
                <a:srgbClr val="FFFFFF"/>
              </a:solidFill>
              <a:latin typeface="Consolas"/>
              <a:ea typeface="Consolas"/>
              <a:cs typeface="Consolas"/>
              <a:sym typeface="Consolas"/>
            </a:endParaRPr>
          </a:p>
          <a:p>
            <a:endParaRPr lang="en" sz="2400" b="1">
              <a:solidFill>
                <a:srgbClr val="FFFFFF"/>
              </a:solidFill>
              <a:latin typeface="Consolas"/>
              <a:ea typeface="Consolas"/>
              <a:cs typeface="Consolas"/>
              <a:sym typeface="Consolas"/>
            </a:endParaRPr>
          </a:p>
          <a:p>
            <a:endParaRPr lang="en" sz="2400" b="1">
              <a:solidFill>
                <a:srgbClr val="FFFFFF"/>
              </a:solidFill>
              <a:latin typeface="Consolas"/>
              <a:ea typeface="Consolas"/>
              <a:cs typeface="Consolas"/>
              <a:sym typeface="Consolas"/>
            </a:endParaRPr>
          </a:p>
        </p:txBody>
      </p:sp>
      <p:sp>
        <p:nvSpPr>
          <p:cNvPr id="94" name="Shape 94"/>
          <p:cNvSpPr txBox="1"/>
          <p:nvPr/>
        </p:nvSpPr>
        <p:spPr>
          <a:xfrm>
            <a:off x="9000" y="2568900"/>
            <a:ext cx="9126000" cy="472499"/>
          </a:xfrm>
          <a:prstGeom prst="rect">
            <a:avLst/>
          </a:prstGeom>
          <a:solidFill>
            <a:srgbClr val="000000"/>
          </a:solidFill>
        </p:spPr>
        <p:txBody>
          <a:bodyPr lIns="91425" tIns="91425" rIns="91425" bIns="91425" anchor="t" anchorCtr="0">
            <a:noAutofit/>
          </a:bodyPr>
          <a:lstStyle/>
          <a:p>
            <a:pPr lvl="0" rtl="0">
              <a:buNone/>
            </a:pPr>
            <a:r>
              <a:rPr lang="en" sz="2400" b="1">
                <a:solidFill>
                  <a:srgbClr val="FFFFFF"/>
                </a:solidFill>
                <a:latin typeface="Consolas"/>
                <a:ea typeface="Consolas"/>
                <a:cs typeface="Consolas"/>
                <a:sym typeface="Consolas"/>
              </a:rPr>
              <a:t>$ git rm helloworld.txt</a:t>
            </a:r>
          </a:p>
          <a:p>
            <a:endParaRPr lang="en" sz="2400" b="1">
              <a:solidFill>
                <a:srgbClr val="FFFFFF"/>
              </a:solidFill>
              <a:latin typeface="Consolas"/>
              <a:ea typeface="Consolas"/>
              <a:cs typeface="Consolas"/>
              <a:sym typeface="Consolas"/>
            </a:endParaRPr>
          </a:p>
          <a:p>
            <a:endParaRPr lang="en" sz="2400" b="1">
              <a:solidFill>
                <a:srgbClr val="FFFFFF"/>
              </a:solidFill>
              <a:latin typeface="Consolas"/>
              <a:ea typeface="Consolas"/>
              <a:cs typeface="Consolas"/>
              <a:sym typeface="Consolas"/>
            </a:endParaRPr>
          </a:p>
          <a:p>
            <a:endParaRPr lang="en" sz="2400" b="1">
              <a:solidFill>
                <a:srgbClr val="FFFFFF"/>
              </a:solidFill>
              <a:latin typeface="Consolas"/>
              <a:ea typeface="Consolas"/>
              <a:cs typeface="Consolas"/>
              <a:sym typeface="Consolas"/>
            </a:endParaRPr>
          </a:p>
          <a:p>
            <a:endParaRPr lang="en" sz="2400" b="1">
              <a:solidFill>
                <a:srgbClr val="FFFFFF"/>
              </a:solidFill>
              <a:latin typeface="Consolas"/>
              <a:ea typeface="Consolas"/>
              <a:cs typeface="Consolas"/>
              <a:sym typeface="Consolas"/>
            </a:endParaRPr>
          </a:p>
        </p:txBody>
      </p:sp>
      <p:sp>
        <p:nvSpPr>
          <p:cNvPr id="95" name="Shape 95"/>
          <p:cNvSpPr txBox="1">
            <a:spLocks noGrp="1"/>
          </p:cNvSpPr>
          <p:nvPr>
            <p:ph type="body" idx="2"/>
          </p:nvPr>
        </p:nvSpPr>
        <p:spPr>
          <a:xfrm>
            <a:off x="438000" y="3091200"/>
            <a:ext cx="8229600" cy="485699"/>
          </a:xfrm>
          <a:prstGeom prst="rect">
            <a:avLst/>
          </a:prstGeom>
        </p:spPr>
        <p:txBody>
          <a:bodyPr lIns="91425" tIns="91425" rIns="91425" bIns="91425" anchor="t" anchorCtr="0">
            <a:noAutofit/>
          </a:bodyPr>
          <a:lstStyle/>
          <a:p>
            <a:pPr marL="914400" lvl="1" indent="-381000" rtl="0">
              <a:lnSpc>
                <a:spcPct val="115000"/>
              </a:lnSpc>
              <a:spcBef>
                <a:spcPts val="0"/>
              </a:spcBef>
              <a:buClr>
                <a:schemeClr val="dk1"/>
              </a:buClr>
              <a:buSzPct val="109090"/>
              <a:buFont typeface="Courier New"/>
              <a:buChar char="o"/>
            </a:pPr>
            <a:r>
              <a:rPr lang="en" sz="2200">
                <a:solidFill>
                  <a:srgbClr val="595959"/>
                </a:solidFill>
              </a:rPr>
              <a:t>Untracking a file (removing a file from git)</a:t>
            </a:r>
          </a:p>
          <a:p>
            <a:endParaRPr lang="en" sz="2200">
              <a:solidFill>
                <a:srgbClr val="595959"/>
              </a:solidFill>
            </a:endParaRPr>
          </a:p>
        </p:txBody>
      </p:sp>
    </p:spTree>
  </p:cSld>
  <p:clrMapOvr>
    <a:masterClrMapping/>
  </p:clrMapOvr>
  <p:transition xmlns:p14="http://schemas.microsoft.com/office/powerpoint/2010/mai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sz="4600" b="0">
                <a:solidFill>
                  <a:srgbClr val="FFFFFF"/>
                </a:solidFill>
              </a:rPr>
              <a:t>The Git Log and Reverting  </a:t>
            </a:r>
          </a:p>
        </p:txBody>
      </p:sp>
      <p:sp>
        <p:nvSpPr>
          <p:cNvPr id="101" name="Shape 101"/>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lnSpc>
                <a:spcPct val="115000"/>
              </a:lnSpc>
              <a:spcBef>
                <a:spcPts val="0"/>
              </a:spcBef>
              <a:buClr>
                <a:schemeClr val="dk1"/>
              </a:buClr>
              <a:buSzPct val="227272"/>
              <a:buFont typeface="Arial"/>
              <a:buChar char="•"/>
            </a:pPr>
            <a:r>
              <a:rPr lang="en" sz="2200">
                <a:solidFill>
                  <a:srgbClr val="595959"/>
                </a:solidFill>
              </a:rPr>
              <a:t>What is the git log?</a:t>
            </a:r>
          </a:p>
          <a:p>
            <a:pPr marL="457200" lvl="0" indent="-419100" rtl="0">
              <a:lnSpc>
                <a:spcPct val="115000"/>
              </a:lnSpc>
              <a:spcBef>
                <a:spcPts val="0"/>
              </a:spcBef>
              <a:buClr>
                <a:schemeClr val="dk1"/>
              </a:buClr>
              <a:buSzPct val="227272"/>
              <a:buFont typeface="Arial"/>
              <a:buChar char="•"/>
            </a:pPr>
            <a:r>
              <a:rPr lang="en" sz="2200">
                <a:solidFill>
                  <a:srgbClr val="595959"/>
                </a:solidFill>
              </a:rPr>
              <a:t>Comprehending the git log</a:t>
            </a:r>
          </a:p>
          <a:p>
            <a:pPr marL="457200" lvl="0" indent="-419100" rtl="0">
              <a:lnSpc>
                <a:spcPct val="115000"/>
              </a:lnSpc>
              <a:spcBef>
                <a:spcPts val="0"/>
              </a:spcBef>
              <a:buClr>
                <a:schemeClr val="dk1"/>
              </a:buClr>
              <a:buSzPct val="227272"/>
              <a:buFont typeface="Arial"/>
              <a:buChar char="•"/>
            </a:pPr>
            <a:r>
              <a:rPr lang="en" sz="2200">
                <a:solidFill>
                  <a:srgbClr val="595959"/>
                </a:solidFill>
              </a:rPr>
              <a:t>What can we do with the git log knowledge?</a:t>
            </a:r>
          </a:p>
          <a:p>
            <a:endParaRPr lang="en" sz="2200">
              <a:solidFill>
                <a:srgbClr val="595959"/>
              </a:solidFill>
            </a:endParaRPr>
          </a:p>
        </p:txBody>
      </p:sp>
      <p:sp>
        <p:nvSpPr>
          <p:cNvPr id="102" name="Shape 102"/>
          <p:cNvSpPr/>
          <p:nvPr/>
        </p:nvSpPr>
        <p:spPr>
          <a:xfrm>
            <a:off x="7821012" y="179757"/>
            <a:ext cx="1107229" cy="1107229"/>
          </a:xfrm>
          <a:prstGeom prst="rect">
            <a:avLst/>
          </a:prstGeom>
          <a:blipFill>
            <a:blip r:embed="rId3"/>
            <a:stretch>
              <a:fillRect/>
            </a:stretch>
          </a:blipFill>
          <a:ln>
            <a:noFill/>
          </a:ln>
        </p:spPr>
      </p:sp>
      <p:sp>
        <p:nvSpPr>
          <p:cNvPr id="103" name="Shape 103"/>
          <p:cNvSpPr txBox="1"/>
          <p:nvPr/>
        </p:nvSpPr>
        <p:spPr>
          <a:xfrm>
            <a:off x="0" y="3375300"/>
            <a:ext cx="9126000" cy="2133000"/>
          </a:xfrm>
          <a:prstGeom prst="rect">
            <a:avLst/>
          </a:prstGeom>
          <a:solidFill>
            <a:srgbClr val="000000"/>
          </a:solidFill>
        </p:spPr>
        <p:txBody>
          <a:bodyPr lIns="91425" tIns="91425" rIns="91425" bIns="91425" anchor="t" anchorCtr="0">
            <a:noAutofit/>
          </a:bodyPr>
          <a:lstStyle/>
          <a:p>
            <a:pPr lvl="0" rtl="0">
              <a:buNone/>
            </a:pPr>
            <a:r>
              <a:rPr lang="en" sz="2400" b="1">
                <a:solidFill>
                  <a:srgbClr val="FFFFFF"/>
                </a:solidFill>
                <a:latin typeface="Consolas"/>
                <a:ea typeface="Consolas"/>
                <a:cs typeface="Consolas"/>
                <a:sym typeface="Consolas"/>
              </a:rPr>
              <a:t>$ git log</a:t>
            </a:r>
          </a:p>
          <a:p>
            <a:pPr lvl="0" rtl="0">
              <a:buNone/>
            </a:pPr>
            <a:r>
              <a:rPr lang="en" sz="2400" b="1">
                <a:solidFill>
                  <a:srgbClr val="FFFFFF"/>
                </a:solidFill>
                <a:latin typeface="Consolas"/>
                <a:ea typeface="Consolas"/>
                <a:cs typeface="Consolas"/>
                <a:sym typeface="Consolas"/>
              </a:rPr>
              <a:t>  	1 commit 6b53e5d04a13085f5924e99cd736bb086c7dde87</a:t>
            </a:r>
          </a:p>
          <a:p>
            <a:pPr lvl="0" rtl="0">
              <a:buNone/>
            </a:pPr>
            <a:r>
              <a:rPr lang="en" sz="2400" b="1">
                <a:solidFill>
                  <a:srgbClr val="FFFFFF"/>
                </a:solidFill>
                <a:latin typeface="Consolas"/>
                <a:ea typeface="Consolas"/>
                <a:cs typeface="Consolas"/>
                <a:sym typeface="Consolas"/>
              </a:rPr>
              <a:t>  	2 Author: Vid &lt;vid@uoregon.edu&gt;</a:t>
            </a:r>
          </a:p>
          <a:p>
            <a:pPr lvl="0" rtl="0">
              <a:buNone/>
            </a:pPr>
            <a:r>
              <a:rPr lang="en" sz="2400" b="1">
                <a:solidFill>
                  <a:srgbClr val="FFFFFF"/>
                </a:solidFill>
                <a:latin typeface="Consolas"/>
                <a:ea typeface="Consolas"/>
                <a:cs typeface="Consolas"/>
                <a:sym typeface="Consolas"/>
              </a:rPr>
              <a:t>  	3 Date:   Fri Oct 19 23:20:11 2012 -0700</a:t>
            </a:r>
          </a:p>
          <a:p>
            <a:pPr lvl="0" rtl="0">
              <a:buNone/>
            </a:pPr>
            <a:r>
              <a:rPr lang="en" sz="2400" b="1">
                <a:solidFill>
                  <a:srgbClr val="FFFFFF"/>
                </a:solidFill>
                <a:latin typeface="Consolas"/>
                <a:ea typeface="Consolas"/>
                <a:cs typeface="Consolas"/>
                <a:sym typeface="Consolas"/>
              </a:rPr>
              <a:t>  	4</a:t>
            </a:r>
          </a:p>
          <a:p>
            <a:pPr lvl="0" rtl="0">
              <a:buNone/>
            </a:pPr>
            <a:r>
              <a:rPr lang="en" sz="2400" b="1">
                <a:solidFill>
                  <a:srgbClr val="FFFFFF"/>
                </a:solidFill>
                <a:latin typeface="Consolas"/>
                <a:ea typeface="Consolas"/>
                <a:cs typeface="Consolas"/>
                <a:sym typeface="Consolas"/>
              </a:rPr>
              <a:t>  	5 	initial commit</a:t>
            </a:r>
          </a:p>
          <a:p>
            <a:endParaRPr lang="en" sz="2400" b="1">
              <a:solidFill>
                <a:srgbClr val="FFFFFF"/>
              </a:solidFill>
              <a:latin typeface="Consolas"/>
              <a:ea typeface="Consolas"/>
              <a:cs typeface="Consolas"/>
              <a:sym typeface="Consolas"/>
            </a:endParaRPr>
          </a:p>
          <a:p>
            <a:endParaRPr lang="en" sz="2400" b="1">
              <a:solidFill>
                <a:srgbClr val="FFFFFF"/>
              </a:solidFill>
              <a:latin typeface="Consolas"/>
              <a:ea typeface="Consolas"/>
              <a:cs typeface="Consolas"/>
              <a:sym typeface="Consolas"/>
            </a:endParaRPr>
          </a:p>
        </p:txBody>
      </p:sp>
    </p:spTree>
  </p:cSld>
  <p:clrMapOvr>
    <a:masterClrMapping/>
  </p:clrMapOvr>
  <p:transition xmlns:p14="http://schemas.microsoft.com/office/powerpoint/2010/main" spd="slow">
    <p:cut/>
  </p:transition>
</p:sld>
</file>

<file path=ppt/theme/theme1.xml><?xml version="1.0" encoding="utf-8"?>
<a:theme xmlns:a="http://schemas.openxmlformats.org/drawingml/2006/main">
  <a:themeElements>
    <a:clrScheme name="Custom 233">
      <a:dk1>
        <a:srgbClr val="000000"/>
      </a:dk1>
      <a:lt1>
        <a:srgbClr val="FFFFFF"/>
      </a:lt1>
      <a:dk2>
        <a:srgbClr val="2388DB"/>
      </a:dk2>
      <a:lt2>
        <a:srgbClr val="BBD7F8"/>
      </a:lt2>
      <a:accent1>
        <a:srgbClr val="80B606"/>
      </a:accent1>
      <a:accent2>
        <a:srgbClr val="E29F1D"/>
      </a:accent2>
      <a:accent3>
        <a:srgbClr val="1D6FB2"/>
      </a:accent3>
      <a:accent4>
        <a:srgbClr val="3FAC98"/>
      </a:accent4>
      <a:accent5>
        <a:srgbClr val="5B57BB"/>
      </a:accent5>
      <a:accent6>
        <a:srgbClr val="D1505E"/>
      </a:accent6>
      <a:hlink>
        <a:srgbClr val="185DA2"/>
      </a:hlink>
      <a:folHlink>
        <a:srgbClr val="00487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2902</Words>
  <Application>Microsoft Macintosh PowerPoint</Application>
  <PresentationFormat>On-screen Show (4:3)</PresentationFormat>
  <Paragraphs>454</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
      <vt:lpstr>Git</vt:lpstr>
      <vt:lpstr>What is Git?</vt:lpstr>
      <vt:lpstr>Common Use Cases</vt:lpstr>
      <vt:lpstr>Basic Tasks </vt:lpstr>
      <vt:lpstr>Basic Tasks </vt:lpstr>
      <vt:lpstr>Basic Tasks </vt:lpstr>
      <vt:lpstr>Basic Tasks </vt:lpstr>
      <vt:lpstr>Basic Tasks </vt:lpstr>
      <vt:lpstr>The Git Log and Reverting  </vt:lpstr>
      <vt:lpstr>The Git Log and Reverting  </vt:lpstr>
      <vt:lpstr>Branches</vt:lpstr>
      <vt:lpstr>Diffing</vt:lpstr>
      <vt:lpstr>Patches</vt:lpstr>
      <vt:lpstr>Patches</vt:lpstr>
      <vt:lpstr>Merging</vt:lpstr>
      <vt:lpstr>Working with Remotes</vt:lpstr>
      <vt:lpstr>Relax Your Brain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Git</dc:title>
  <cp:lastModifiedBy>Vid</cp:lastModifiedBy>
  <cp:revision>1</cp:revision>
  <dcterms:modified xsi:type="dcterms:W3CDTF">2013-02-15T22:48:48Z</dcterms:modified>
</cp:coreProperties>
</file>